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305" r:id="rId2"/>
    <p:sldId id="258" r:id="rId3"/>
    <p:sldId id="330" r:id="rId4"/>
    <p:sldId id="279" r:id="rId5"/>
    <p:sldId id="327" r:id="rId6"/>
    <p:sldId id="333" r:id="rId7"/>
    <p:sldId id="337" r:id="rId8"/>
    <p:sldId id="296" r:id="rId9"/>
    <p:sldId id="329" r:id="rId10"/>
    <p:sldId id="334" r:id="rId11"/>
    <p:sldId id="335" r:id="rId12"/>
    <p:sldId id="324" r:id="rId13"/>
    <p:sldId id="321" r:id="rId14"/>
    <p:sldId id="326" r:id="rId15"/>
    <p:sldId id="336" r:id="rId16"/>
    <p:sldId id="302" r:id="rId17"/>
    <p:sldId id="338" r:id="rId18"/>
  </p:sldIdLst>
  <p:sldSz cx="12192000" cy="6858000"/>
  <p:notesSz cx="6858000" cy="9144000"/>
  <p:embeddedFontLst>
    <p:embeddedFont>
      <p:font typeface="휴먼엑스포" panose="02030504000101010101" pitchFamily="18" charset="-127"/>
      <p:regular r:id="rId20"/>
    </p:embeddedFont>
    <p:embeddedFont>
      <p:font typeface="High Tower Text" panose="02040502050506030303" pitchFamily="18" charset="0"/>
      <p:regular r:id="rId21"/>
      <p:italic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Kozuka Gothic Pro B" panose="020B0800000000000000" pitchFamily="34" charset="-128"/>
      <p:bold r:id="rId25"/>
    </p:embeddedFont>
    <p:embeddedFont>
      <p:font typeface="Adobe 고딕 Std B" panose="020B0800000000000000" pitchFamily="34" charset="-127"/>
      <p:bold r:id="rId26"/>
    </p:embeddedFont>
    <p:embeddedFont>
      <p:font typeface="Adobe Heiti Std R" panose="020B0400000000000000" pitchFamily="34" charset="-128"/>
      <p:regular r:id="rId27"/>
    </p:embeddedFont>
    <p:embeddedFont>
      <p:font typeface="Adobe Hebrew" panose="02040503050201020203" pitchFamily="18" charset="-79"/>
      <p:regular r:id="rId28"/>
      <p:bold r:id="rId29"/>
      <p:italic r:id="rId30"/>
      <p:boldItalic r:id="rId31"/>
    </p:embeddedFont>
    <p:embeddedFont>
      <p:font typeface="나눔스퀘어 ExtraBold" panose="020B0600000101010101" pitchFamily="50" charset="-127"/>
      <p:bold r:id="rId32"/>
    </p:embeddedFont>
    <p:embeddedFont>
      <p:font typeface="UD Digi Kyokasho NK-B" panose="02020700000000000000" pitchFamily="18" charset="-128"/>
      <p:bold r:id="rId33"/>
    </p:embeddedFont>
    <p:embeddedFont>
      <p:font typeface="游ゴシック" panose="020B0400000000000000" pitchFamily="34" charset="-128"/>
      <p:regular r:id="rId34"/>
      <p:bold r:id="rId35"/>
    </p:embeddedFont>
    <p:embeddedFont>
      <p:font typeface="UD Digi Kyokasho NK-R" panose="02020400000000000000" pitchFamily="18" charset="-128"/>
      <p:regular r:id="rId36"/>
    </p:embeddedFont>
    <p:embeddedFont>
      <p:font typeface="나눔스퀘어 Bold" panose="020B0600000101010101" pitchFamily="50" charset="-127"/>
      <p:bold r:id="rId37"/>
    </p:embeddedFont>
    <p:embeddedFont>
      <p:font typeface="나눔스퀘어" panose="020B0600000101010101" pitchFamily="50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36A2E5"/>
    <a:srgbClr val="2B94E5"/>
    <a:srgbClr val="FFC000"/>
    <a:srgbClr val="0E4670"/>
    <a:srgbClr val="166FB2"/>
    <a:srgbClr val="1875CA"/>
    <a:srgbClr val="1E84E4"/>
    <a:srgbClr val="45B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66" autoAdjust="0"/>
    <p:restoredTop sz="95320" autoAdjust="0"/>
  </p:normalViewPr>
  <p:slideViewPr>
    <p:cSldViewPr snapToGrid="0">
      <p:cViewPr varScale="1">
        <p:scale>
          <a:sx n="119" d="100"/>
          <a:sy n="119" d="100"/>
        </p:scale>
        <p:origin x="3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전자책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2013</c:v>
                </c:pt>
                <c:pt idx="2">
                  <c:v>2015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629</c:v>
                </c:pt>
                <c:pt idx="1">
                  <c:v>936</c:v>
                </c:pt>
                <c:pt idx="2">
                  <c:v>1584</c:v>
                </c:pt>
                <c:pt idx="3">
                  <c:v>2570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5B-4E9E-8EEB-F5B55B5AE1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전자잡지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2013</c:v>
                </c:pt>
                <c:pt idx="2">
                  <c:v>2015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22</c:v>
                </c:pt>
                <c:pt idx="1">
                  <c:v>77</c:v>
                </c:pt>
                <c:pt idx="2">
                  <c:v>242</c:v>
                </c:pt>
                <c:pt idx="3">
                  <c:v>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5B-4E9E-8EEB-F5B55B5AE1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1461152"/>
        <c:axId val="411461480"/>
      </c:barChart>
      <c:catAx>
        <c:axId val="41146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1461480"/>
        <c:crosses val="autoZero"/>
        <c:auto val="1"/>
        <c:lblAlgn val="ctr"/>
        <c:lblOffset val="100"/>
        <c:noMultiLvlLbl val="0"/>
      </c:catAx>
      <c:valAx>
        <c:axId val="411461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146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라노벨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304</c:v>
                </c:pt>
                <c:pt idx="1">
                  <c:v>301</c:v>
                </c:pt>
                <c:pt idx="2">
                  <c:v>302</c:v>
                </c:pt>
                <c:pt idx="3">
                  <c:v>307</c:v>
                </c:pt>
                <c:pt idx="4">
                  <c:v>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FA-42BB-8B42-8DBFCE534D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1461152"/>
        <c:axId val="411461480"/>
      </c:barChart>
      <c:catAx>
        <c:axId val="41146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1461480"/>
        <c:crosses val="autoZero"/>
        <c:auto val="1"/>
        <c:lblAlgn val="ctr"/>
        <c:lblOffset val="100"/>
        <c:noMultiLvlLbl val="0"/>
      </c:catAx>
      <c:valAx>
        <c:axId val="411461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146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05D32-51D9-4441-A44C-DCE01D3C7186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DB94B-8802-4D52-9C6D-1C934BCA0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9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시작페이지</a:t>
            </a:r>
          </a:p>
          <a:p>
            <a:r>
              <a:rPr lang="ko-KR" altLang="en-US" dirty="0"/>
              <a:t> 안녕하십니까 </a:t>
            </a:r>
            <a:r>
              <a:rPr lang="en-US" altLang="ko-KR" dirty="0"/>
              <a:t>6</a:t>
            </a:r>
            <a:r>
              <a:rPr lang="ko-KR" altLang="en-US" dirty="0"/>
              <a:t>조 </a:t>
            </a:r>
            <a:r>
              <a:rPr lang="ko-KR" altLang="en-US" dirty="0" err="1"/>
              <a:t>츠레텟테의</a:t>
            </a:r>
            <a:r>
              <a:rPr lang="ko-KR" altLang="en-US" dirty="0"/>
              <a:t> 발표를 맡게 된 곽민수입니다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조는 아마추어 소설작가와 </a:t>
            </a:r>
            <a:r>
              <a:rPr lang="ko-KR" altLang="en-US" dirty="0" err="1"/>
              <a:t>일러스트레이터를</a:t>
            </a:r>
            <a:r>
              <a:rPr lang="ko-KR" altLang="en-US" dirty="0"/>
              <a:t> 보다 쉽게 매칭시켜주고 작업과 출간까지 도와주는 플랫폼인 </a:t>
            </a:r>
            <a:r>
              <a:rPr lang="ko-KR" altLang="en-US" dirty="0" err="1"/>
              <a:t>중쇄를</a:t>
            </a:r>
            <a:r>
              <a:rPr lang="ko-KR" altLang="en-US" dirty="0"/>
              <a:t> </a:t>
            </a:r>
            <a:r>
              <a:rPr lang="ko-KR" altLang="en-US" dirty="0" err="1"/>
              <a:t>찍자를</a:t>
            </a:r>
            <a:r>
              <a:rPr lang="ko-KR" altLang="en-US" dirty="0"/>
              <a:t> 기획해보았습니다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중쇄란</a:t>
            </a:r>
            <a:r>
              <a:rPr lang="ko-KR" altLang="en-US" dirty="0"/>
              <a:t> 소설의 초판이 다 팔리면 또 찍는다는 뜻으로 아마추어작가들의 작품이 초판으로 끝나지 않고 계속 팔릴 수 있게 하자는 의미로 지었습니다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003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22. </a:t>
            </a:r>
            <a:r>
              <a:rPr lang="ko-KR" altLang="en-US" dirty="0"/>
              <a:t>주요 서비스</a:t>
            </a:r>
            <a:r>
              <a:rPr lang="en-US" altLang="ko-KR" dirty="0"/>
              <a:t>(</a:t>
            </a:r>
            <a:r>
              <a:rPr lang="ko-KR" altLang="en-US" dirty="0" err="1"/>
              <a:t>작업방</a:t>
            </a:r>
            <a:r>
              <a:rPr lang="ko-KR" altLang="en-US" dirty="0"/>
              <a:t> 에디터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</a:t>
            </a:r>
            <a:r>
              <a:rPr lang="ko-KR" altLang="en-US" dirty="0" err="1"/>
              <a:t>작업방</a:t>
            </a:r>
            <a:r>
              <a:rPr lang="ko-KR" altLang="en-US" dirty="0"/>
              <a:t> 에디터는 작가가 삽입할 일러스트에 </a:t>
            </a:r>
            <a:r>
              <a:rPr lang="ko-KR" altLang="en-US" dirty="0" err="1"/>
              <a:t>이런식으로</a:t>
            </a:r>
            <a:r>
              <a:rPr lang="en-US" altLang="ko-KR" dirty="0"/>
              <a:t>(</a:t>
            </a:r>
            <a:r>
              <a:rPr lang="ko-KR" altLang="en-US" dirty="0" err="1"/>
              <a:t>움짤</a:t>
            </a:r>
            <a:r>
              <a:rPr lang="en-US" altLang="ko-KR" dirty="0"/>
              <a:t>) </a:t>
            </a:r>
            <a:r>
              <a:rPr lang="ko-KR" altLang="en-US" dirty="0"/>
              <a:t>다양한 효과를 줄 </a:t>
            </a:r>
            <a:r>
              <a:rPr lang="ko-KR" altLang="en-US" dirty="0" err="1"/>
              <a:t>수있는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템플릿이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111ED-BFFA-4E88-BF87-85DB1F96CC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39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23.</a:t>
            </a:r>
            <a:r>
              <a:rPr lang="ko-KR" altLang="en-US" dirty="0"/>
              <a:t>주요 서비스</a:t>
            </a:r>
            <a:r>
              <a:rPr lang="en-US" altLang="ko-KR" dirty="0"/>
              <a:t>(</a:t>
            </a:r>
            <a:r>
              <a:rPr lang="ko-KR" altLang="en-US" dirty="0"/>
              <a:t>협업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그리고 작가와 </a:t>
            </a:r>
            <a:r>
              <a:rPr lang="ko-KR" altLang="en-US" dirty="0" err="1"/>
              <a:t>일러스트레이터는</a:t>
            </a:r>
            <a:r>
              <a:rPr lang="ko-KR" altLang="en-US" dirty="0"/>
              <a:t> 에디터에서 협업을 할 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협업을 할 경우 화면공유와 공용 리소스 폴더</a:t>
            </a:r>
            <a:r>
              <a:rPr lang="en-US" altLang="ko-KR" dirty="0"/>
              <a:t>, </a:t>
            </a:r>
            <a:r>
              <a:rPr lang="ko-KR" altLang="en-US" dirty="0"/>
              <a:t>실시간 상호작용이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111ED-BFFA-4E88-BF87-85DB1F96CC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6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일러스트레이터</a:t>
            </a:r>
            <a:r>
              <a:rPr lang="ko-KR" altLang="en-US" dirty="0"/>
              <a:t> 매칭에 대해</a:t>
            </a:r>
          </a:p>
          <a:p>
            <a:r>
              <a:rPr lang="ko-KR" altLang="en-US" dirty="0"/>
              <a:t> 첫번째로 </a:t>
            </a:r>
            <a:r>
              <a:rPr lang="ko-KR" altLang="en-US" dirty="0" err="1"/>
              <a:t>일러스트레이터를</a:t>
            </a:r>
            <a:r>
              <a:rPr lang="ko-KR" altLang="en-US" dirty="0"/>
              <a:t> 플랫폼 내에서 쉽게 구할 수 있게 하는 서비스에 대해 설문조사와 인터뷰를 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기존의 인기 작가들은 매니저가 </a:t>
            </a:r>
            <a:r>
              <a:rPr lang="ko-KR" altLang="en-US" dirty="0" err="1"/>
              <a:t>일러스트레이터를</a:t>
            </a:r>
            <a:r>
              <a:rPr lang="ko-KR" altLang="en-US" dirty="0"/>
              <a:t> 구해주니까 대부분이 </a:t>
            </a:r>
            <a:r>
              <a:rPr lang="ko-KR" altLang="en-US" dirty="0" err="1"/>
              <a:t>필요없는</a:t>
            </a:r>
            <a:r>
              <a:rPr lang="ko-KR" altLang="en-US" dirty="0"/>
              <a:t> 서비스라고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아마추어 작가들의 경우는 다양한 의견으로 반드시 필요한 서비스라고 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90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일러스트레이터</a:t>
            </a:r>
            <a:r>
              <a:rPr lang="ko-KR" altLang="en-US" dirty="0"/>
              <a:t> 매칭에 대해</a:t>
            </a:r>
          </a:p>
          <a:p>
            <a:r>
              <a:rPr lang="ko-KR" altLang="en-US" dirty="0"/>
              <a:t> 첫번째로 </a:t>
            </a:r>
            <a:r>
              <a:rPr lang="ko-KR" altLang="en-US" dirty="0" err="1"/>
              <a:t>일러스트레이터를</a:t>
            </a:r>
            <a:r>
              <a:rPr lang="ko-KR" altLang="en-US" dirty="0"/>
              <a:t> 플랫폼 내에서 쉽게 구할 수 있게 하는 서비스에 대해 설문조사와 인터뷰를 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기존의 인기 작가들은 매니저가 </a:t>
            </a:r>
            <a:r>
              <a:rPr lang="ko-KR" altLang="en-US" dirty="0" err="1"/>
              <a:t>일러스트레이터를</a:t>
            </a:r>
            <a:r>
              <a:rPr lang="ko-KR" altLang="en-US" dirty="0"/>
              <a:t> 구해주니까 대부분이 </a:t>
            </a:r>
            <a:r>
              <a:rPr lang="ko-KR" altLang="en-US" dirty="0" err="1"/>
              <a:t>필요없는</a:t>
            </a:r>
            <a:r>
              <a:rPr lang="ko-KR" altLang="en-US" dirty="0"/>
              <a:t> 서비스라고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아마추어 작가들의 경우는 다양한 의견으로 반드시 필요한 서비스라고 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19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일러스트레이터</a:t>
            </a:r>
            <a:r>
              <a:rPr lang="ko-KR" altLang="en-US" dirty="0"/>
              <a:t> 매칭에 대해</a:t>
            </a:r>
          </a:p>
          <a:p>
            <a:r>
              <a:rPr lang="ko-KR" altLang="en-US" dirty="0"/>
              <a:t> 첫번째로 </a:t>
            </a:r>
            <a:r>
              <a:rPr lang="ko-KR" altLang="en-US" dirty="0" err="1"/>
              <a:t>일러스트레이터를</a:t>
            </a:r>
            <a:r>
              <a:rPr lang="ko-KR" altLang="en-US" dirty="0"/>
              <a:t> 플랫폼 내에서 쉽게 구할 수 있게 하는 서비스에 대해 설문조사와 인터뷰를 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기존의 인기 작가들은 매니저가 </a:t>
            </a:r>
            <a:r>
              <a:rPr lang="ko-KR" altLang="en-US" dirty="0" err="1"/>
              <a:t>일러스트레이터를</a:t>
            </a:r>
            <a:r>
              <a:rPr lang="ko-KR" altLang="en-US" dirty="0"/>
              <a:t> 구해주니까 대부분이 </a:t>
            </a:r>
            <a:r>
              <a:rPr lang="ko-KR" altLang="en-US" dirty="0" err="1"/>
              <a:t>필요없는</a:t>
            </a:r>
            <a:r>
              <a:rPr lang="ko-KR" altLang="en-US" dirty="0"/>
              <a:t> 서비스라고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아마추어 작가들의 경우는 다양한 의견으로 반드시 필요한 서비스라고 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9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04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일러스트레이터</a:t>
            </a:r>
            <a:r>
              <a:rPr lang="ko-KR" altLang="en-US" dirty="0"/>
              <a:t> 협업에 대해</a:t>
            </a:r>
          </a:p>
          <a:p>
            <a:r>
              <a:rPr lang="ko-KR" altLang="en-US" dirty="0"/>
              <a:t> 그리고 </a:t>
            </a:r>
            <a:r>
              <a:rPr lang="ko-KR" altLang="en-US" dirty="0" err="1"/>
              <a:t>일러스트레이터와의</a:t>
            </a:r>
            <a:r>
              <a:rPr lang="ko-KR" altLang="en-US" dirty="0"/>
              <a:t> 협업에 대한 기능은 </a:t>
            </a:r>
            <a:r>
              <a:rPr lang="ko-KR" altLang="en-US" dirty="0" err="1"/>
              <a:t>어떠한지</a:t>
            </a:r>
            <a:r>
              <a:rPr lang="ko-KR" altLang="en-US" dirty="0"/>
              <a:t> 물어본 결과</a:t>
            </a:r>
            <a:r>
              <a:rPr lang="en-US" altLang="ko-KR" dirty="0"/>
              <a:t>, 70%</a:t>
            </a:r>
            <a:r>
              <a:rPr lang="ko-KR" altLang="en-US" dirty="0"/>
              <a:t>이상의 긍정적인 답변이 돌아왔습니다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09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22. </a:t>
            </a:r>
            <a:r>
              <a:rPr lang="ko-KR" altLang="en-US" dirty="0"/>
              <a:t>마무리</a:t>
            </a:r>
          </a:p>
          <a:p>
            <a:r>
              <a:rPr lang="ko-KR" altLang="en-US" dirty="0"/>
              <a:t> 이상으로 저희 </a:t>
            </a:r>
            <a:r>
              <a:rPr lang="en-US" altLang="ko-KR" dirty="0"/>
              <a:t>6</a:t>
            </a:r>
            <a:r>
              <a:rPr lang="ko-KR" altLang="en-US" dirty="0"/>
              <a:t>조 프로젝트 기획발표를 마치고 질의응답 시간을 가지겠습니다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9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목차</a:t>
            </a:r>
          </a:p>
          <a:p>
            <a:r>
              <a:rPr lang="ko-KR" altLang="en-US" dirty="0"/>
              <a:t> 발표 순서는 기획배경 및 의도를 시작으로 향후 개발 일정을 마지막으로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현재 웹소설의 시장 동향</a:t>
            </a:r>
          </a:p>
          <a:p>
            <a:r>
              <a:rPr lang="ko-KR" altLang="en-US" dirty="0"/>
              <a:t>현재 국내외에는 여러 웹 소설 플랫폼이 있고</a:t>
            </a:r>
            <a:r>
              <a:rPr lang="en-US" altLang="ko-KR" dirty="0"/>
              <a:t>, </a:t>
            </a:r>
            <a:r>
              <a:rPr lang="ko-KR" altLang="en-US" dirty="0"/>
              <a:t>이용자 또한 굉장히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현재 웹소설의 시장 동향</a:t>
            </a:r>
          </a:p>
          <a:p>
            <a:r>
              <a:rPr lang="ko-KR" altLang="en-US" dirty="0"/>
              <a:t>현재 국내외에는 여러 웹 소설 플랫폼이 있고</a:t>
            </a:r>
            <a:r>
              <a:rPr lang="en-US" altLang="ko-KR" dirty="0"/>
              <a:t>, </a:t>
            </a:r>
            <a:r>
              <a:rPr lang="ko-KR" altLang="en-US" dirty="0"/>
              <a:t>이용자 또한 굉장히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6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현재 웹소설의 시장 동향</a:t>
            </a:r>
          </a:p>
          <a:p>
            <a:r>
              <a:rPr lang="ko-KR" altLang="en-US" dirty="0"/>
              <a:t>현재 국내외에는 여러 웹 소설 플랫폼이 있고</a:t>
            </a:r>
            <a:r>
              <a:rPr lang="en-US" altLang="ko-KR" dirty="0"/>
              <a:t>, </a:t>
            </a:r>
            <a:r>
              <a:rPr lang="ko-KR" altLang="en-US" dirty="0"/>
              <a:t>이용자 또한 굉장히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289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현재 웹소설의 시장 동향</a:t>
            </a:r>
          </a:p>
          <a:p>
            <a:r>
              <a:rPr lang="ko-KR" altLang="en-US" dirty="0"/>
              <a:t>현재 국내외에는 여러 웹 소설 플랫폼이 있고</a:t>
            </a:r>
            <a:r>
              <a:rPr lang="en-US" altLang="ko-KR" dirty="0"/>
              <a:t>, </a:t>
            </a:r>
            <a:r>
              <a:rPr lang="ko-KR" altLang="en-US" dirty="0"/>
              <a:t>이용자 또한 굉장히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80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현재 웹소설의 시장 동향</a:t>
            </a:r>
          </a:p>
          <a:p>
            <a:r>
              <a:rPr lang="ko-KR" altLang="en-US" dirty="0"/>
              <a:t>현재 국내외에는 여러 웹 소설 플랫폼이 있고</a:t>
            </a:r>
            <a:r>
              <a:rPr lang="en-US" altLang="ko-KR" dirty="0"/>
              <a:t>, </a:t>
            </a:r>
            <a:r>
              <a:rPr lang="ko-KR" altLang="en-US" dirty="0"/>
              <a:t>이용자 또한 굉장히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77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네이버 챌린저리그</a:t>
            </a:r>
          </a:p>
          <a:p>
            <a:r>
              <a:rPr lang="ko-KR" altLang="en-US" dirty="0"/>
              <a:t> 그 중 하나인 네이버 </a:t>
            </a:r>
            <a:r>
              <a:rPr lang="ko-KR" altLang="en-US" dirty="0" err="1"/>
              <a:t>웹소설</a:t>
            </a:r>
            <a:r>
              <a:rPr lang="ko-KR" altLang="en-US" dirty="0"/>
              <a:t> 챌린저리그에서는 매일 </a:t>
            </a:r>
            <a:r>
              <a:rPr lang="en-US" altLang="ko-KR" dirty="0"/>
              <a:t>150</a:t>
            </a:r>
            <a:r>
              <a:rPr lang="ko-KR" altLang="en-US" dirty="0"/>
              <a:t>여명의 새로운 작가와 </a:t>
            </a:r>
            <a:r>
              <a:rPr lang="en-US" altLang="ko-KR" dirty="0"/>
              <a:t>300</a:t>
            </a:r>
            <a:r>
              <a:rPr lang="ko-KR" altLang="en-US" dirty="0" err="1"/>
              <a:t>여편의</a:t>
            </a:r>
            <a:r>
              <a:rPr lang="ko-KR" altLang="en-US" dirty="0"/>
              <a:t> 작품이 등록되고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7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네이버 챌린저리그</a:t>
            </a:r>
          </a:p>
          <a:p>
            <a:r>
              <a:rPr lang="ko-KR" altLang="en-US" dirty="0"/>
              <a:t> 그 중 하나인 네이버 </a:t>
            </a:r>
            <a:r>
              <a:rPr lang="ko-KR" altLang="en-US" dirty="0" err="1"/>
              <a:t>웹소설</a:t>
            </a:r>
            <a:r>
              <a:rPr lang="ko-KR" altLang="en-US" dirty="0"/>
              <a:t> 챌린저리그에서는 매일 </a:t>
            </a:r>
            <a:r>
              <a:rPr lang="en-US" altLang="ko-KR" dirty="0"/>
              <a:t>150</a:t>
            </a:r>
            <a:r>
              <a:rPr lang="ko-KR" altLang="en-US" dirty="0"/>
              <a:t>여명의 새로운 작가와 </a:t>
            </a:r>
            <a:r>
              <a:rPr lang="en-US" altLang="ko-KR" dirty="0"/>
              <a:t>300</a:t>
            </a:r>
            <a:r>
              <a:rPr lang="ko-KR" altLang="en-US" dirty="0" err="1"/>
              <a:t>여편의</a:t>
            </a:r>
            <a:r>
              <a:rPr lang="ko-KR" altLang="en-US" dirty="0"/>
              <a:t> 작품이 등록되고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4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png"/><Relationship Id="rId1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26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1.wdp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19" Type="http://schemas.microsoft.com/office/2007/relationships/hdphoto" Target="../media/hdphoto2.wdp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microsoft.com/office/2007/relationships/hdphoto" Target="../media/hdphoto3.wdp"/><Relationship Id="rId12" Type="http://schemas.microsoft.com/office/2007/relationships/hdphoto" Target="../media/hdphoto4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801069" y="4887852"/>
            <a:ext cx="2238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2000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ja-JP" altLang="en-US" sz="2000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つれてって</a:t>
            </a:r>
            <a:endParaRPr lang="en-US" altLang="ko-KR" sz="20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PM </a:t>
            </a:r>
            <a:r>
              <a:rPr lang="ko-KR" altLang="en-US" sz="16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조수연</a:t>
            </a:r>
            <a:r>
              <a:rPr lang="ko-KR" altLang="en-US" sz="16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교수님</a:t>
            </a:r>
            <a:endParaRPr lang="en-US" altLang="ko-KR" sz="1600" dirty="0" smtClean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임홍기</a:t>
            </a:r>
            <a:r>
              <a:rPr lang="ko-KR" altLang="en-US" sz="1400" dirty="0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김은광</a:t>
            </a:r>
            <a:r>
              <a:rPr lang="ko-KR" altLang="en-US" sz="1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박형진</a:t>
            </a:r>
            <a:endParaRPr lang="en-US" altLang="ko-KR" sz="14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곽민수 김은채 </a:t>
            </a:r>
            <a:r>
              <a:rPr lang="ko-KR" altLang="en-US" sz="1400" dirty="0" err="1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한혜은</a:t>
            </a:r>
            <a:endParaRPr lang="en-US" altLang="ko-KR" sz="1400" dirty="0" smtClean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27" r="73541"/>
          <a:stretch/>
        </p:blipFill>
        <p:spPr>
          <a:xfrm>
            <a:off x="2704621" y="2149315"/>
            <a:ext cx="1287085" cy="237805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629130" y="2652291"/>
            <a:ext cx="5649026" cy="3046988"/>
            <a:chOff x="3629130" y="2652291"/>
            <a:chExt cx="5649026" cy="3046988"/>
          </a:xfrm>
        </p:grpSpPr>
        <p:sp>
          <p:nvSpPr>
            <p:cNvPr id="7" name="TextBox 6"/>
            <p:cNvSpPr txBox="1"/>
            <p:nvPr/>
          </p:nvSpPr>
          <p:spPr>
            <a:xfrm>
              <a:off x="3629130" y="2652291"/>
              <a:ext cx="5649026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600" dirty="0" smtClean="0">
                  <a:solidFill>
                    <a:srgbClr val="45B4E6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重</a:t>
              </a:r>
              <a:r>
                <a:rPr lang="ko-KR" altLang="en-US" sz="9600" dirty="0" smtClean="0">
                  <a:solidFill>
                    <a:srgbClr val="36A2E5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版</a:t>
              </a:r>
              <a:r>
                <a:rPr lang="ko-KR" altLang="en-US" sz="9600" dirty="0" smtClean="0">
                  <a:solidFill>
                    <a:srgbClr val="2B94E5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出</a:t>
              </a:r>
              <a:r>
                <a:rPr lang="ko-KR" altLang="en-US" sz="9600" dirty="0" smtClean="0">
                  <a:solidFill>
                    <a:srgbClr val="1E84E4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來</a:t>
              </a:r>
              <a:r>
                <a:rPr lang="ja-JP" altLang="en-US" sz="9600" dirty="0" smtClean="0">
                  <a:solidFill>
                    <a:srgbClr val="F2F2F2"/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来</a:t>
              </a:r>
              <a:endParaRPr lang="ko-KR" altLang="en-US" sz="9600" dirty="0">
                <a:solidFill>
                  <a:srgbClr val="F2F2F2"/>
                </a:solidFill>
                <a:latin typeface="UD Digi Kyokasho NK-B" panose="02020700000000000000" pitchFamily="18" charset="-128"/>
                <a:ea typeface="Adobe 고딕 Std B" panose="020B0800000000000000" pitchFamily="34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 rot="1760993">
              <a:off x="8547942" y="3181392"/>
              <a:ext cx="473545" cy="3799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2767540">
              <a:off x="7686765" y="3230301"/>
              <a:ext cx="320897" cy="2764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2583050">
              <a:off x="7867764" y="3060941"/>
              <a:ext cx="293209" cy="9824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777276" y="3328287"/>
              <a:ext cx="1018992" cy="117834"/>
            </a:xfrm>
            <a:prstGeom prst="rect">
              <a:avLst/>
            </a:prstGeom>
            <a:solidFill>
              <a:srgbClr val="1E8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2886920">
              <a:off x="8477739" y="3107940"/>
              <a:ext cx="293209" cy="9824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7311313">
              <a:off x="7770744" y="3062934"/>
              <a:ext cx="293209" cy="9824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7437201">
              <a:off x="8353213" y="3038730"/>
              <a:ext cx="273153" cy="9473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765721" y="2946353"/>
              <a:ext cx="1018993" cy="122245"/>
            </a:xfrm>
            <a:prstGeom prst="rect">
              <a:avLst/>
            </a:prstGeom>
            <a:solidFill>
              <a:srgbClr val="1E8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56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34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서비스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4699955" y="2334929"/>
            <a:ext cx="2792092" cy="2983407"/>
            <a:chOff x="3042017" y="2309421"/>
            <a:chExt cx="2331720" cy="2491489"/>
          </a:xfrm>
        </p:grpSpPr>
        <p:sp>
          <p:nvSpPr>
            <p:cNvPr id="58" name="직사각형 57"/>
            <p:cNvSpPr/>
            <p:nvPr/>
          </p:nvSpPr>
          <p:spPr>
            <a:xfrm>
              <a:off x="3398633" y="2309421"/>
              <a:ext cx="1728216" cy="71032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이등변 삼각형 54"/>
            <p:cNvSpPr/>
            <p:nvPr/>
          </p:nvSpPr>
          <p:spPr>
            <a:xfrm>
              <a:off x="3896981" y="2309421"/>
              <a:ext cx="621792" cy="2448305"/>
            </a:xfrm>
            <a:prstGeom prst="triangle">
              <a:avLst/>
            </a:prstGeom>
            <a:solidFill>
              <a:srgbClr val="AFB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3042017" y="2669466"/>
              <a:ext cx="2331720" cy="1728216"/>
            </a:xfrm>
            <a:prstGeom prst="roundRect">
              <a:avLst>
                <a:gd name="adj" fmla="val 4167"/>
              </a:avLst>
            </a:prstGeom>
            <a:solidFill>
              <a:srgbClr val="46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3160890" y="2777807"/>
              <a:ext cx="2093975" cy="121753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042017" y="4103686"/>
              <a:ext cx="2331720" cy="293995"/>
            </a:xfrm>
            <a:prstGeom prst="roundRect">
              <a:avLst>
                <a:gd name="adj" fmla="val 7277"/>
              </a:avLst>
            </a:prstGeom>
            <a:solidFill>
              <a:srgbClr val="C7C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4153013" y="4203371"/>
              <a:ext cx="109728" cy="109728"/>
            </a:xfrm>
            <a:prstGeom prst="ellipse">
              <a:avLst/>
            </a:prstGeom>
            <a:solidFill>
              <a:srgbClr val="959C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042017" y="4073071"/>
              <a:ext cx="2331720" cy="45719"/>
            </a:xfrm>
            <a:prstGeom prst="rect">
              <a:avLst/>
            </a:prstGeom>
            <a:solidFill>
              <a:srgbClr val="46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3847070" y="4714543"/>
              <a:ext cx="721614" cy="86367"/>
            </a:xfrm>
            <a:prstGeom prst="roundRect">
              <a:avLst>
                <a:gd name="adj" fmla="val 50000"/>
              </a:avLst>
            </a:prstGeom>
            <a:solidFill>
              <a:srgbClr val="C7C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52" y="3624757"/>
            <a:ext cx="1731721" cy="1731721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2856024" y="3049028"/>
            <a:ext cx="1411994" cy="4243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꺾인 연결선 7"/>
          <p:cNvCxnSpPr>
            <a:endCxn id="66" idx="0"/>
          </p:cNvCxnSpPr>
          <p:nvPr/>
        </p:nvCxnSpPr>
        <p:spPr>
          <a:xfrm rot="10800000" flipV="1">
            <a:off x="3562022" y="2586572"/>
            <a:ext cx="1875985" cy="462455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5392378" y="2295209"/>
            <a:ext cx="1520164" cy="2058306"/>
            <a:chOff x="5392378" y="2295209"/>
            <a:chExt cx="1520164" cy="2058306"/>
          </a:xfrm>
        </p:grpSpPr>
        <p:sp>
          <p:nvSpPr>
            <p:cNvPr id="45" name="직사각형 44"/>
            <p:cNvSpPr/>
            <p:nvPr/>
          </p:nvSpPr>
          <p:spPr>
            <a:xfrm>
              <a:off x="5392378" y="2295209"/>
              <a:ext cx="1520164" cy="2058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92227" y="2415957"/>
              <a:ext cx="859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rgbClr val="506770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T</a:t>
              </a:r>
              <a:endParaRPr lang="ko-KR" altLang="en-US" sz="6000" dirty="0">
                <a:solidFill>
                  <a:srgbClr val="506770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331" y="3363772"/>
              <a:ext cx="919307" cy="65939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146A17-348F-4E86-A78A-F1F78435284E}"/>
              </a:ext>
            </a:extLst>
          </p:cNvPr>
          <p:cNvSpPr/>
          <p:nvPr/>
        </p:nvSpPr>
        <p:spPr>
          <a:xfrm>
            <a:off x="3281681" y="1671187"/>
            <a:ext cx="601234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작업방</a:t>
            </a:r>
            <a:r>
              <a:rPr lang="ko-KR" altLang="en-US" sz="2000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에디터</a:t>
            </a:r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83B71425-F172-4048-A505-E5CAEB93D3D0}"/>
              </a:ext>
            </a:extLst>
          </p:cNvPr>
          <p:cNvSpPr/>
          <p:nvPr/>
        </p:nvSpPr>
        <p:spPr>
          <a:xfrm>
            <a:off x="2680770" y="1590418"/>
            <a:ext cx="861126" cy="542941"/>
          </a:xfrm>
          <a:prstGeom prst="roundRect">
            <a:avLst>
              <a:gd name="adj" fmla="val 24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34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꺾인 연결선 31"/>
          <p:cNvCxnSpPr/>
          <p:nvPr/>
        </p:nvCxnSpPr>
        <p:spPr>
          <a:xfrm rot="16200000" flipH="1">
            <a:off x="6847086" y="4390006"/>
            <a:ext cx="1005236" cy="827446"/>
          </a:xfrm>
          <a:prstGeom prst="bentConnector3">
            <a:avLst>
              <a:gd name="adj1" fmla="val 10003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/>
          <p:nvPr/>
        </p:nvCxnSpPr>
        <p:spPr>
          <a:xfrm rot="10800000">
            <a:off x="3174972" y="3660380"/>
            <a:ext cx="1915680" cy="24550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4699955" y="2334929"/>
            <a:ext cx="2792092" cy="2983407"/>
            <a:chOff x="3042017" y="2309421"/>
            <a:chExt cx="2331720" cy="2491489"/>
          </a:xfrm>
        </p:grpSpPr>
        <p:sp>
          <p:nvSpPr>
            <p:cNvPr id="55" name="이등변 삼각형 54"/>
            <p:cNvSpPr/>
            <p:nvPr/>
          </p:nvSpPr>
          <p:spPr>
            <a:xfrm>
              <a:off x="3896981" y="2309421"/>
              <a:ext cx="621792" cy="2448305"/>
            </a:xfrm>
            <a:prstGeom prst="triangle">
              <a:avLst/>
            </a:prstGeom>
            <a:solidFill>
              <a:srgbClr val="AFB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398633" y="2309421"/>
              <a:ext cx="1728216" cy="71032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3042017" y="2669466"/>
              <a:ext cx="2331720" cy="1728216"/>
            </a:xfrm>
            <a:prstGeom prst="roundRect">
              <a:avLst>
                <a:gd name="adj" fmla="val 4167"/>
              </a:avLst>
            </a:prstGeom>
            <a:solidFill>
              <a:srgbClr val="46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3160890" y="2777807"/>
              <a:ext cx="2093975" cy="121753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042017" y="4103686"/>
              <a:ext cx="2331720" cy="293995"/>
            </a:xfrm>
            <a:prstGeom prst="roundRect">
              <a:avLst>
                <a:gd name="adj" fmla="val 7277"/>
              </a:avLst>
            </a:prstGeom>
            <a:solidFill>
              <a:srgbClr val="C7C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4153013" y="4203371"/>
              <a:ext cx="109728" cy="109728"/>
            </a:xfrm>
            <a:prstGeom prst="ellipse">
              <a:avLst/>
            </a:prstGeom>
            <a:solidFill>
              <a:srgbClr val="959C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042017" y="4073071"/>
              <a:ext cx="2331720" cy="45719"/>
            </a:xfrm>
            <a:prstGeom prst="rect">
              <a:avLst/>
            </a:prstGeom>
            <a:solidFill>
              <a:srgbClr val="46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3847070" y="4714543"/>
              <a:ext cx="721614" cy="86367"/>
            </a:xfrm>
            <a:prstGeom prst="roundRect">
              <a:avLst>
                <a:gd name="adj" fmla="val 50000"/>
              </a:avLst>
            </a:prstGeom>
            <a:solidFill>
              <a:srgbClr val="C7C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98" y="2152066"/>
            <a:ext cx="2507407" cy="25074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06476" y="2152065"/>
            <a:ext cx="914400" cy="6163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506476" y="2766060"/>
            <a:ext cx="914400" cy="130929"/>
          </a:xfrm>
          <a:prstGeom prst="rect">
            <a:avLst/>
          </a:prstGeom>
          <a:solidFill>
            <a:srgbClr val="46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2320627"/>
            <a:ext cx="864873" cy="864873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 flipV="1">
            <a:off x="7480617" y="2768454"/>
            <a:ext cx="1480503" cy="1032324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08538" y="3157505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공용 리소스 폴더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38" y="4739116"/>
            <a:ext cx="951602" cy="951602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7580875" y="5690718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상호작용</a:t>
            </a:r>
            <a:endParaRPr lang="ko-KR" altLang="en-US" dirty="0">
              <a:solidFill>
                <a:srgbClr val="5067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603495" y="4079334"/>
            <a:ext cx="118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공유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45" y="3038992"/>
            <a:ext cx="986098" cy="98609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32100" y="232570"/>
            <a:ext cx="234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서비스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146A17-348F-4E86-A78A-F1F78435284E}"/>
              </a:ext>
            </a:extLst>
          </p:cNvPr>
          <p:cNvSpPr/>
          <p:nvPr/>
        </p:nvSpPr>
        <p:spPr>
          <a:xfrm>
            <a:off x="3281681" y="1671187"/>
            <a:ext cx="601234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작업방</a:t>
            </a:r>
            <a:r>
              <a:rPr lang="ko-KR" altLang="en-US" sz="2000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에디터</a:t>
            </a:r>
          </a:p>
        </p:txBody>
      </p:sp>
      <p:sp>
        <p:nvSpPr>
          <p:cNvPr id="35" name="모서리가 둥근 직사각형 2">
            <a:extLst>
              <a:ext uri="{FF2B5EF4-FFF2-40B4-BE49-F238E27FC236}">
                <a16:creationId xmlns:a16="http://schemas.microsoft.com/office/drawing/2014/main" id="{83B71425-F172-4048-A505-E5CAEB93D3D0}"/>
              </a:ext>
            </a:extLst>
          </p:cNvPr>
          <p:cNvSpPr/>
          <p:nvPr/>
        </p:nvSpPr>
        <p:spPr>
          <a:xfrm>
            <a:off x="2680770" y="1590418"/>
            <a:ext cx="861126" cy="542941"/>
          </a:xfrm>
          <a:prstGeom prst="roundRect">
            <a:avLst>
              <a:gd name="adj" fmla="val 24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21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1"/>
            <a:ext cx="12191999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서비스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CEDC60-0D45-4309-AAA7-6F12E9193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63" y="2824653"/>
            <a:ext cx="1769093" cy="1769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E0FA9-70D1-41CF-96DE-A8313508E6B0}"/>
              </a:ext>
            </a:extLst>
          </p:cNvPr>
          <p:cNvSpPr txBox="1"/>
          <p:nvPr/>
        </p:nvSpPr>
        <p:spPr>
          <a:xfrm>
            <a:off x="6728833" y="483872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구독 및 </a:t>
            </a:r>
            <a:r>
              <a:rPr lang="ko-KR" altLang="en-US" dirty="0" err="1"/>
              <a:t>알람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63B7F8-2508-4EA5-9BA7-F773BE4D0D68}"/>
              </a:ext>
            </a:extLst>
          </p:cNvPr>
          <p:cNvGrpSpPr/>
          <p:nvPr/>
        </p:nvGrpSpPr>
        <p:grpSpPr>
          <a:xfrm>
            <a:off x="6672063" y="2824653"/>
            <a:ext cx="1653753" cy="1772547"/>
            <a:chOff x="5630681" y="2668985"/>
            <a:chExt cx="1615872" cy="173194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8F9CD3C-881A-4B99-A234-55285420D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4555" y="3068932"/>
              <a:ext cx="1331998" cy="133199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6E1452-4ED0-4626-94F0-8AD02F9C5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681" y="2668985"/>
              <a:ext cx="1128477" cy="1128477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3A7F8E-B94A-4F22-9FD0-56468FBD176C}"/>
              </a:ext>
            </a:extLst>
          </p:cNvPr>
          <p:cNvSpPr/>
          <p:nvPr/>
        </p:nvSpPr>
        <p:spPr>
          <a:xfrm>
            <a:off x="3281681" y="1654200"/>
            <a:ext cx="601234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    자</a:t>
            </a:r>
          </a:p>
        </p:txBody>
      </p:sp>
      <p:sp>
        <p:nvSpPr>
          <p:cNvPr id="15" name="모서리가 둥근 직사각형 48">
            <a:extLst>
              <a:ext uri="{FF2B5EF4-FFF2-40B4-BE49-F238E27FC236}">
                <a16:creationId xmlns:a16="http://schemas.microsoft.com/office/drawing/2014/main" id="{4AE9497E-00A8-4E6B-BA0A-451B0E7206DD}"/>
              </a:ext>
            </a:extLst>
          </p:cNvPr>
          <p:cNvSpPr/>
          <p:nvPr/>
        </p:nvSpPr>
        <p:spPr>
          <a:xfrm>
            <a:off x="2630678" y="1582785"/>
            <a:ext cx="960093" cy="542941"/>
          </a:xfrm>
          <a:prstGeom prst="roundRect">
            <a:avLst>
              <a:gd name="adj" fmla="val 24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mobile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ABFB54-3783-4697-8A4E-56946BEC2ADE}"/>
              </a:ext>
            </a:extLst>
          </p:cNvPr>
          <p:cNvSpPr txBox="1"/>
          <p:nvPr/>
        </p:nvSpPr>
        <p:spPr>
          <a:xfrm>
            <a:off x="3756126" y="483872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동적 뷰어 화면</a:t>
            </a:r>
          </a:p>
        </p:txBody>
      </p:sp>
    </p:spTree>
    <p:extLst>
      <p:ext uri="{BB962C8B-B14F-4D97-AF65-F5344CB8AC3E}">
        <p14:creationId xmlns:p14="http://schemas.microsoft.com/office/powerpoint/2010/main" val="343151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모서리가 둥근 직사각형 52"/>
          <p:cNvSpPr/>
          <p:nvPr/>
        </p:nvSpPr>
        <p:spPr>
          <a:xfrm>
            <a:off x="5090679" y="1493914"/>
            <a:ext cx="2026769" cy="4818185"/>
          </a:xfrm>
          <a:prstGeom prst="roundRect">
            <a:avLst>
              <a:gd name="adj" fmla="val 133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1"/>
            <a:ext cx="12191999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흐름도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35" y="3393418"/>
            <a:ext cx="1306372" cy="130637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56891" y="3858391"/>
            <a:ext cx="831949" cy="546190"/>
          </a:xfrm>
          <a:prstGeom prst="roundRect">
            <a:avLst>
              <a:gd name="adj" fmla="val 13931"/>
            </a:avLst>
          </a:prstGeom>
          <a:solidFill>
            <a:srgbClr val="C7C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 flipH="1">
            <a:off x="1617621" y="4074152"/>
            <a:ext cx="110714" cy="110714"/>
          </a:xfrm>
          <a:prstGeom prst="ellipse">
            <a:avLst/>
          </a:prstGeom>
          <a:solidFill>
            <a:srgbClr val="959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5913" y="2802295"/>
            <a:ext cx="2355150" cy="39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작가</a:t>
            </a:r>
            <a:r>
              <a:rPr lang="en-US" altLang="ko-KR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·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일러스트레이터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022411" y="2797377"/>
            <a:ext cx="1292470" cy="39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독자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05D9489-B859-4076-9A6B-CB2640FCA9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45" y="3549068"/>
            <a:ext cx="1229391" cy="12293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12" y="2207610"/>
            <a:ext cx="710115" cy="710115"/>
          </a:xfrm>
          <a:prstGeom prst="rect">
            <a:avLst/>
          </a:prstGeom>
        </p:spPr>
      </p:pic>
      <p:pic>
        <p:nvPicPr>
          <p:cNvPr id="1028" name="Picture 4" descr="amazon s3.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86" y="4908882"/>
            <a:ext cx="1303365" cy="13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79" y="3675111"/>
            <a:ext cx="682835" cy="68283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14" y="3364851"/>
            <a:ext cx="1170267" cy="1170267"/>
          </a:xfrm>
          <a:prstGeom prst="rect">
            <a:avLst/>
          </a:prstGeom>
        </p:spPr>
      </p:pic>
      <p:cxnSp>
        <p:nvCxnSpPr>
          <p:cNvPr id="39" name="직선 화살표 연결선 38"/>
          <p:cNvCxnSpPr/>
          <p:nvPr/>
        </p:nvCxnSpPr>
        <p:spPr>
          <a:xfrm flipV="1">
            <a:off x="2311646" y="3928271"/>
            <a:ext cx="759417" cy="9837"/>
          </a:xfrm>
          <a:prstGeom prst="straightConnector1">
            <a:avLst/>
          </a:prstGeom>
          <a:ln>
            <a:solidFill>
              <a:srgbClr val="0E46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4779352" y="3907926"/>
            <a:ext cx="759417" cy="9837"/>
          </a:xfrm>
          <a:prstGeom prst="straightConnector1">
            <a:avLst/>
          </a:prstGeom>
          <a:ln>
            <a:solidFill>
              <a:srgbClr val="0E46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6687029" y="3903007"/>
            <a:ext cx="759417" cy="9837"/>
          </a:xfrm>
          <a:prstGeom prst="straightConnector1">
            <a:avLst/>
          </a:prstGeom>
          <a:ln>
            <a:solidFill>
              <a:srgbClr val="0E46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9090989" y="3903007"/>
            <a:ext cx="759417" cy="9837"/>
          </a:xfrm>
          <a:prstGeom prst="straightConnector1">
            <a:avLst/>
          </a:prstGeom>
          <a:ln>
            <a:solidFill>
              <a:srgbClr val="0E46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464948" y="2804949"/>
            <a:ext cx="1292470" cy="39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604392" y="3195879"/>
            <a:ext cx="1060080" cy="39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414083" y="1714342"/>
            <a:ext cx="1355068" cy="39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580648" y="4636100"/>
            <a:ext cx="1129031" cy="39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서버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872284" y="2797195"/>
            <a:ext cx="927885" cy="39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발행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55987" y="2768806"/>
            <a:ext cx="459926" cy="459926"/>
          </a:xfrm>
          <a:prstGeom prst="roundRect">
            <a:avLst>
              <a:gd name="adj" fmla="val 3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145041" y="2767027"/>
            <a:ext cx="459926" cy="459926"/>
          </a:xfrm>
          <a:prstGeom prst="roundRect">
            <a:avLst>
              <a:gd name="adj" fmla="val 3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856199" y="1204501"/>
            <a:ext cx="459926" cy="459926"/>
          </a:xfrm>
          <a:prstGeom prst="roundRect">
            <a:avLst>
              <a:gd name="adj" fmla="val 3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532800" y="2759273"/>
            <a:ext cx="459926" cy="459926"/>
          </a:xfrm>
          <a:prstGeom prst="roundRect">
            <a:avLst>
              <a:gd name="adj" fmla="val 3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9699181" y="2759273"/>
            <a:ext cx="459926" cy="459926"/>
          </a:xfrm>
          <a:prstGeom prst="roundRect">
            <a:avLst>
              <a:gd name="adj" fmla="val 3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00461" y="3369083"/>
            <a:ext cx="1207142" cy="1269110"/>
            <a:chOff x="3400461" y="3369083"/>
            <a:chExt cx="1207142" cy="1269110"/>
          </a:xfrm>
        </p:grpSpPr>
        <p:grpSp>
          <p:nvGrpSpPr>
            <p:cNvPr id="61" name="그룹 60"/>
            <p:cNvGrpSpPr/>
            <p:nvPr/>
          </p:nvGrpSpPr>
          <p:grpSpPr>
            <a:xfrm>
              <a:off x="3400461" y="3369083"/>
              <a:ext cx="1207142" cy="1269110"/>
              <a:chOff x="3400461" y="3369083"/>
              <a:chExt cx="1207142" cy="126911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3403124" y="3369083"/>
                <a:ext cx="1187727" cy="1269110"/>
                <a:chOff x="3042017" y="2309421"/>
                <a:chExt cx="2331720" cy="2491489"/>
              </a:xfrm>
            </p:grpSpPr>
            <p:sp>
              <p:nvSpPr>
                <p:cNvPr id="12" name="이등변 삼각형 11"/>
                <p:cNvSpPr/>
                <p:nvPr/>
              </p:nvSpPr>
              <p:spPr>
                <a:xfrm>
                  <a:off x="3896981" y="2309421"/>
                  <a:ext cx="621792" cy="2448305"/>
                </a:xfrm>
                <a:prstGeom prst="triangle">
                  <a:avLst/>
                </a:prstGeom>
                <a:solidFill>
                  <a:srgbClr val="AFB9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3398633" y="2309421"/>
                  <a:ext cx="1728216" cy="71032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3042017" y="2669466"/>
                  <a:ext cx="2331720" cy="1728216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4646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3160890" y="2777807"/>
                  <a:ext cx="2093975" cy="121753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959C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3042017" y="4103686"/>
                  <a:ext cx="2331720" cy="293995"/>
                </a:xfrm>
                <a:prstGeom prst="roundRect">
                  <a:avLst>
                    <a:gd name="adj" fmla="val 7277"/>
                  </a:avLst>
                </a:prstGeom>
                <a:solidFill>
                  <a:srgbClr val="C7CF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4153013" y="4203371"/>
                  <a:ext cx="109728" cy="109728"/>
                </a:xfrm>
                <a:prstGeom prst="ellipse">
                  <a:avLst/>
                </a:prstGeom>
                <a:solidFill>
                  <a:srgbClr val="959C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3042017" y="4073071"/>
                  <a:ext cx="2331720" cy="45719"/>
                </a:xfrm>
                <a:prstGeom prst="rect">
                  <a:avLst/>
                </a:prstGeom>
                <a:solidFill>
                  <a:srgbClr val="4646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3847070" y="4714543"/>
                  <a:ext cx="721614" cy="8636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7CF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5" name="직사각형 54"/>
              <p:cNvSpPr/>
              <p:nvPr/>
            </p:nvSpPr>
            <p:spPr>
              <a:xfrm>
                <a:off x="3464385" y="3607669"/>
                <a:ext cx="1057757" cy="6342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 rot="10800000" flipV="1">
                <a:off x="3400461" y="3629209"/>
                <a:ext cx="1207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rgbClr val="45B4E6"/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重</a:t>
                </a:r>
                <a:r>
                  <a:rPr lang="ko-KR" altLang="en-US" dirty="0" smtClean="0">
                    <a:solidFill>
                      <a:srgbClr val="36A2E5"/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版</a:t>
                </a:r>
                <a:r>
                  <a:rPr lang="ko-KR" altLang="en-US" dirty="0" smtClean="0">
                    <a:solidFill>
                      <a:srgbClr val="2B94E5"/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出</a:t>
                </a:r>
                <a:r>
                  <a:rPr lang="ko-KR" altLang="en-US" dirty="0" smtClean="0">
                    <a:solidFill>
                      <a:srgbClr val="1E84E4"/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來</a:t>
                </a:r>
                <a:endParaRPr lang="ko-KR" altLang="en-US" dirty="0">
                  <a:solidFill>
                    <a:srgbClr val="1E84E4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7101" y="3995357"/>
              <a:ext cx="952324" cy="172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30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1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4" grpId="0" animBg="1"/>
      <p:bldP spid="56" grpId="0" animBg="1"/>
      <p:bldP spid="59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817962" y="1527466"/>
            <a:ext cx="6699040" cy="4871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97540" y="2381129"/>
            <a:ext cx="1374094" cy="14874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4248805" y="1534585"/>
            <a:ext cx="3268197" cy="4871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4393803" y="4264152"/>
            <a:ext cx="1374094" cy="1408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7795721" y="1534585"/>
            <a:ext cx="3601157" cy="4871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8202132" y="4908156"/>
            <a:ext cx="2855314" cy="1155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9734423" y="3536579"/>
            <a:ext cx="1323023" cy="1155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5840528" y="2381128"/>
            <a:ext cx="1374094" cy="1408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1"/>
            <a:ext cx="12191999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2100" y="232570"/>
            <a:ext cx="2998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현황 및 향후 계획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22664" y="1249422"/>
            <a:ext cx="6037494" cy="488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 가  </a:t>
            </a:r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 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일러스트레이터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3BDB8C8C-C1AC-4F97-8182-A3AAD415FD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61" y="4467924"/>
            <a:ext cx="605785" cy="64570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D7A3F9FB-9596-4067-AB8A-D7DCE5D6F9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35" y="4626964"/>
            <a:ext cx="699094" cy="74515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7997678" y="1252330"/>
            <a:ext cx="3114719" cy="488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독자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268140" y="3487946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작업방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에디터</a:t>
            </a:r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22" y="2457477"/>
            <a:ext cx="844249" cy="844249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2787499" y="3397716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 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36" y="4383247"/>
            <a:ext cx="870269" cy="870269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1312520" y="5377671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 관리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00" y="4383247"/>
            <a:ext cx="898892" cy="898892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2816221" y="537767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변환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28305" y="2269575"/>
            <a:ext cx="1310773" cy="1092141"/>
            <a:chOff x="1087788" y="2199576"/>
            <a:chExt cx="1589929" cy="1324736"/>
          </a:xfrm>
        </p:grpSpPr>
        <p:grpSp>
          <p:nvGrpSpPr>
            <p:cNvPr id="134" name="그룹 133"/>
            <p:cNvGrpSpPr/>
            <p:nvPr/>
          </p:nvGrpSpPr>
          <p:grpSpPr>
            <a:xfrm>
              <a:off x="1246606" y="2255202"/>
              <a:ext cx="1187727" cy="1269110"/>
              <a:chOff x="3042017" y="2309421"/>
              <a:chExt cx="2331720" cy="2491489"/>
            </a:xfrm>
          </p:grpSpPr>
          <p:sp>
            <p:nvSpPr>
              <p:cNvPr id="135" name="이등변 삼각형 134"/>
              <p:cNvSpPr/>
              <p:nvPr/>
            </p:nvSpPr>
            <p:spPr>
              <a:xfrm>
                <a:off x="3896981" y="2309421"/>
                <a:ext cx="621792" cy="2448305"/>
              </a:xfrm>
              <a:prstGeom prst="triangle">
                <a:avLst/>
              </a:prstGeom>
              <a:solidFill>
                <a:srgbClr val="AFB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3398633" y="2309421"/>
                <a:ext cx="1728216" cy="7103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3042017" y="2669466"/>
                <a:ext cx="2331720" cy="1728216"/>
              </a:xfrm>
              <a:prstGeom prst="roundRect">
                <a:avLst>
                  <a:gd name="adj" fmla="val 4167"/>
                </a:avLst>
              </a:prstGeom>
              <a:solidFill>
                <a:srgbClr val="464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3160890" y="2777807"/>
                <a:ext cx="2093975" cy="1217539"/>
              </a:xfrm>
              <a:prstGeom prst="roundRect">
                <a:avLst>
                  <a:gd name="adj" fmla="val 0"/>
                </a:avLst>
              </a:prstGeom>
              <a:solidFill>
                <a:srgbClr val="959C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모서리가 둥근 직사각형 138"/>
              <p:cNvSpPr/>
              <p:nvPr/>
            </p:nvSpPr>
            <p:spPr>
              <a:xfrm>
                <a:off x="3042017" y="4103686"/>
                <a:ext cx="2331720" cy="293995"/>
              </a:xfrm>
              <a:prstGeom prst="roundRect">
                <a:avLst>
                  <a:gd name="adj" fmla="val 7277"/>
                </a:avLst>
              </a:prstGeom>
              <a:solidFill>
                <a:srgbClr val="C7C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/>
              <p:cNvSpPr/>
              <p:nvPr/>
            </p:nvSpPr>
            <p:spPr>
              <a:xfrm>
                <a:off x="4153013" y="4203371"/>
                <a:ext cx="109728" cy="109728"/>
              </a:xfrm>
              <a:prstGeom prst="ellipse">
                <a:avLst/>
              </a:prstGeom>
              <a:solidFill>
                <a:srgbClr val="959C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3042017" y="4073071"/>
                <a:ext cx="2331720" cy="45719"/>
              </a:xfrm>
              <a:prstGeom prst="rect">
                <a:avLst/>
              </a:prstGeom>
              <a:solidFill>
                <a:srgbClr val="464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모서리가 둥근 직사각형 141"/>
              <p:cNvSpPr/>
              <p:nvPr/>
            </p:nvSpPr>
            <p:spPr>
              <a:xfrm>
                <a:off x="3847070" y="4714543"/>
                <a:ext cx="721614" cy="86367"/>
              </a:xfrm>
              <a:prstGeom prst="roundRect">
                <a:avLst>
                  <a:gd name="adj" fmla="val 50000"/>
                </a:avLst>
              </a:prstGeom>
              <a:solidFill>
                <a:srgbClr val="C7C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" name="직사각형 142"/>
            <p:cNvSpPr/>
            <p:nvPr/>
          </p:nvSpPr>
          <p:spPr>
            <a:xfrm>
              <a:off x="1512003" y="2199576"/>
              <a:ext cx="6753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630962" y="2226378"/>
              <a:ext cx="381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506770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T</a:t>
              </a:r>
              <a:endParaRPr lang="ko-KR" altLang="en-US" sz="2400" dirty="0">
                <a:solidFill>
                  <a:srgbClr val="506770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399" y="2692541"/>
              <a:ext cx="408401" cy="292937"/>
            </a:xfrm>
            <a:prstGeom prst="rect">
              <a:avLst/>
            </a:prstGeom>
          </p:spPr>
        </p:pic>
        <p:sp>
          <p:nvSpPr>
            <p:cNvPr id="153" name="직사각형 152"/>
            <p:cNvSpPr/>
            <p:nvPr/>
          </p:nvSpPr>
          <p:spPr>
            <a:xfrm>
              <a:off x="2049977" y="2427496"/>
              <a:ext cx="627740" cy="197327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HTML</a:t>
              </a:r>
              <a:endParaRPr lang="ko-KR" altLang="en-US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087788" y="2632620"/>
              <a:ext cx="627741" cy="19732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CSS</a:t>
              </a:r>
              <a:endPara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66" y="2451384"/>
            <a:ext cx="856433" cy="856433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4433588" y="348206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 마켓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100000" l="9961" r="892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43" y="4197311"/>
            <a:ext cx="1149952" cy="1149952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4698275" y="537212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전자계약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17" y="2464582"/>
            <a:ext cx="876837" cy="876837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5850688" y="3482062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화면공유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815685" y="5379696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작품 및 수익 관리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705D9489-B859-4076-9A6B-CB2640FCA9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513" y="2116699"/>
            <a:ext cx="766760" cy="766760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334" y="2175899"/>
            <a:ext cx="577365" cy="577365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8228696" y="2881630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0020033" y="2884606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앱 뷰어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900" y="3576020"/>
            <a:ext cx="713662" cy="715056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9979385" y="439258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푸쉬알림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400" y="4945936"/>
            <a:ext cx="675233" cy="675233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9830628" y="578060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및 평점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646" y="3512084"/>
            <a:ext cx="905172" cy="905172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9F6E1452-4ED0-4626-94F0-8AD02F9C5E7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02" y="3339775"/>
            <a:ext cx="402081" cy="402081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8320033" y="4392584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구독 및 관심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62" y="4958928"/>
            <a:ext cx="776669" cy="77666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364636" y="5778586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및 추천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61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78" grpId="0" animBg="1"/>
      <p:bldP spid="177" grpId="0" animBg="1"/>
      <p:bldP spid="176" grpId="0" animBg="1"/>
      <p:bldP spid="1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8871460" y="1778524"/>
            <a:ext cx="1930356" cy="4492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4134687" y="1811962"/>
            <a:ext cx="4058549" cy="4492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1414949" y="1811962"/>
            <a:ext cx="1960681" cy="4492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pic>
        <p:nvPicPr>
          <p:cNvPr id="82" name="Picture 6" descr="mysql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81" y="3074288"/>
            <a:ext cx="1167547" cy="60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774" y="3868712"/>
            <a:ext cx="1823483" cy="112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3" b="7256"/>
          <a:stretch/>
        </p:blipFill>
        <p:spPr>
          <a:xfrm>
            <a:off x="1829711" y="2177641"/>
            <a:ext cx="1131428" cy="578624"/>
          </a:xfrm>
          <a:prstGeom prst="rect">
            <a:avLst/>
          </a:prstGeom>
        </p:spPr>
      </p:pic>
      <p:pic>
        <p:nvPicPr>
          <p:cNvPr id="86" name="Picture 2" descr="D3 web desig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270" y1="47222" x2="41270" y2="4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32" y="5226692"/>
            <a:ext cx="893598" cy="9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4" descr="관련 이미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41" y="3809786"/>
            <a:ext cx="1374994" cy="13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1519399" y="1458410"/>
            <a:ext cx="1742733" cy="4381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08A473-24C4-470D-ACCB-88C1B130ACDD}"/>
              </a:ext>
            </a:extLst>
          </p:cNvPr>
          <p:cNvSpPr/>
          <p:nvPr/>
        </p:nvSpPr>
        <p:spPr>
          <a:xfrm>
            <a:off x="8959599" y="1458410"/>
            <a:ext cx="1742733" cy="4381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AE8B7B-69DC-452B-AF03-905DD8B701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12" y="2756265"/>
            <a:ext cx="1493017" cy="149301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1AD8AC-9F67-44AA-865F-5BCB5C0F6F88}"/>
              </a:ext>
            </a:extLst>
          </p:cNvPr>
          <p:cNvSpPr/>
          <p:nvPr/>
        </p:nvSpPr>
        <p:spPr>
          <a:xfrm>
            <a:off x="4413632" y="1458410"/>
            <a:ext cx="3465127" cy="4540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amazon s3.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25" y="3048440"/>
            <a:ext cx="2293345" cy="79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992549" y="2124802"/>
            <a:ext cx="2032122" cy="741268"/>
            <a:chOff x="4971461" y="3177580"/>
            <a:chExt cx="2032122" cy="741268"/>
          </a:xfrm>
        </p:grpSpPr>
        <p:grpSp>
          <p:nvGrpSpPr>
            <p:cNvPr id="3" name="그룹 2"/>
            <p:cNvGrpSpPr/>
            <p:nvPr/>
          </p:nvGrpSpPr>
          <p:grpSpPr>
            <a:xfrm>
              <a:off x="4971461" y="3177580"/>
              <a:ext cx="2032122" cy="741268"/>
              <a:chOff x="4971461" y="3177580"/>
              <a:chExt cx="2032122" cy="741268"/>
            </a:xfrm>
          </p:grpSpPr>
          <p:pic>
            <p:nvPicPr>
              <p:cNvPr id="24" name="Picture 2" descr="amazon s3.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461" y="3197848"/>
                <a:ext cx="2032122" cy="700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ê´ë ¨ ì´ë¯¸ì§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681" b="95399" l="9631" r="930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8899" y="3177580"/>
                <a:ext cx="1109629" cy="741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직사각형 1"/>
            <p:cNvSpPr/>
            <p:nvPr/>
          </p:nvSpPr>
          <p:spPr>
            <a:xfrm>
              <a:off x="5860555" y="3568926"/>
              <a:ext cx="567298" cy="2404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EC2</a:t>
              </a:r>
              <a:endParaRPr lang="ko-KR" altLang="en-US" sz="1400" dirty="0">
                <a:solidFill>
                  <a:schemeClr val="tx1"/>
                </a:solidFill>
                <a:latin typeface="Adobe Heiti Std R" panose="020B0400000000000000" pitchFamily="34" charset="-128"/>
              </a:endParaRPr>
            </a:p>
          </p:txBody>
        </p:sp>
      </p:grpSp>
      <p:pic>
        <p:nvPicPr>
          <p:cNvPr id="3074" name="Picture 2" descr="androi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8" y="2516148"/>
            <a:ext cx="1412753" cy="141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ubuntu icon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15" y="5226692"/>
            <a:ext cx="983491" cy="9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w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415" y="1778524"/>
            <a:ext cx="141691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bootstrap iconì ëí ì´ë¯¸ì§ ê²ìê²°ê³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516" y="4158473"/>
            <a:ext cx="1112105" cy="9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0" y="1"/>
            <a:ext cx="12191999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0195" y="-471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2100" y="232570"/>
            <a:ext cx="2998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기술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1"/>
            <a:ext cx="12191999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" y="0"/>
            <a:ext cx="12192000" cy="3578469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9325" y="2618598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67431" y="2726384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1039" y="2618598"/>
            <a:ext cx="299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연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7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12584" y="2704344"/>
            <a:ext cx="6420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rgbClr val="45B4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</a:t>
            </a:r>
            <a:r>
              <a:rPr lang="ko-KR" altLang="en-US" sz="7200" dirty="0" smtClean="0">
                <a:solidFill>
                  <a:srgbClr val="36A2E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</a:t>
            </a:r>
            <a:r>
              <a:rPr lang="ko-KR" altLang="en-US" sz="7200" dirty="0" smtClean="0">
                <a:solidFill>
                  <a:srgbClr val="2B94E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</a:t>
            </a:r>
            <a:r>
              <a:rPr lang="ko-KR" altLang="en-US" sz="7200" dirty="0" smtClean="0">
                <a:solidFill>
                  <a:srgbClr val="1E84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니</a:t>
            </a:r>
            <a:r>
              <a:rPr lang="ko-KR" altLang="en-US" sz="7200" dirty="0" smtClean="0">
                <a:solidFill>
                  <a:srgbClr val="1875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</a:t>
            </a:r>
            <a:endParaRPr lang="en-US" altLang="ko-KR" sz="7200" dirty="0" smtClean="0">
              <a:solidFill>
                <a:srgbClr val="1875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7200" dirty="0">
              <a:solidFill>
                <a:srgbClr val="1E84E4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27" r="73541"/>
          <a:stretch/>
        </p:blipFill>
        <p:spPr>
          <a:xfrm>
            <a:off x="6326520" y="3670472"/>
            <a:ext cx="396473" cy="732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1069" y="4887852"/>
            <a:ext cx="2238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2000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ja-JP" altLang="en-US" sz="2000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つれてって</a:t>
            </a:r>
            <a:endParaRPr lang="en-US" altLang="ko-KR" sz="20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PM </a:t>
            </a:r>
            <a:r>
              <a:rPr lang="ko-KR" altLang="en-US" sz="16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조수연</a:t>
            </a:r>
            <a:r>
              <a:rPr lang="ko-KR" altLang="en-US" sz="16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교수님</a:t>
            </a:r>
            <a:endParaRPr lang="en-US" altLang="ko-KR" sz="1600" dirty="0" smtClean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임홍기</a:t>
            </a:r>
            <a:r>
              <a:rPr lang="ko-KR" altLang="en-US" sz="1400" dirty="0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김은광</a:t>
            </a:r>
            <a:r>
              <a:rPr lang="ko-KR" altLang="en-US" sz="1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박형진</a:t>
            </a:r>
            <a:endParaRPr lang="en-US" altLang="ko-KR" sz="14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곽민수 김은채 </a:t>
            </a:r>
            <a:r>
              <a:rPr lang="ko-KR" altLang="en-US" sz="1400" dirty="0" err="1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한혜은</a:t>
            </a:r>
            <a:endParaRPr lang="en-US" altLang="ko-KR" sz="1400" dirty="0" smtClean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38" y="3766180"/>
            <a:ext cx="1649243" cy="10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9649" y="2965930"/>
            <a:ext cx="2013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B94E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  <a:endParaRPr lang="ko-KR" altLang="en-US" sz="3200" dirty="0">
              <a:solidFill>
                <a:srgbClr val="2B94E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7228" y="1978384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A2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000" dirty="0">
              <a:solidFill>
                <a:srgbClr val="36A2E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1003" y="1984174"/>
            <a:ext cx="234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000" dirty="0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  <a:endParaRPr lang="ko-KR" altLang="en-US" sz="20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37229" y="2478042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A2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000" dirty="0">
              <a:solidFill>
                <a:srgbClr val="36A2E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11004" y="2478042"/>
            <a:ext cx="234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서비스</a:t>
            </a:r>
            <a:endParaRPr lang="ko-KR" altLang="en-US" sz="20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37229" y="2996218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A2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000" dirty="0">
              <a:solidFill>
                <a:srgbClr val="36A2E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111004" y="2996218"/>
            <a:ext cx="234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흐름도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37229" y="3514394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A2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000" dirty="0">
              <a:solidFill>
                <a:srgbClr val="36A2E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11004" y="3514394"/>
            <a:ext cx="3026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현황 및 향후 계획</a:t>
            </a:r>
            <a:endParaRPr lang="ko-KR" altLang="en-US" sz="20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37229" y="4032570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A2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2000" dirty="0">
              <a:solidFill>
                <a:srgbClr val="36A2E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11004" y="4032570"/>
            <a:ext cx="234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기술</a:t>
            </a:r>
            <a:endParaRPr lang="ko-KR" altLang="en-US" sz="20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5" name="Group 4"/>
          <p:cNvGrpSpPr>
            <a:grpSpLocks noChangeAspect="1"/>
          </p:cNvGrpSpPr>
          <p:nvPr/>
        </p:nvGrpSpPr>
        <p:grpSpPr bwMode="auto">
          <a:xfrm rot="20629952">
            <a:off x="2091189" y="3017280"/>
            <a:ext cx="479425" cy="492125"/>
            <a:chOff x="1401" y="818"/>
            <a:chExt cx="302" cy="310"/>
          </a:xfrm>
          <a:solidFill>
            <a:schemeClr val="accent5">
              <a:lumMod val="75000"/>
            </a:schemeClr>
          </a:solidFill>
        </p:grpSpPr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45B4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6A2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1E84E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437228" y="4550746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36A2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000" dirty="0">
              <a:solidFill>
                <a:srgbClr val="36A2E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11003" y="4550746"/>
            <a:ext cx="234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</a:t>
            </a:r>
            <a:endParaRPr lang="ko-KR" altLang="en-US" sz="20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4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7718" y="751161"/>
            <a:ext cx="2724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라노벨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ja-JP" altLang="en-US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「ラ</a:t>
            </a:r>
            <a:r>
              <a:rPr lang="ja-JP" altLang="en-US" sz="14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イ</a:t>
            </a:r>
            <a:r>
              <a:rPr lang="ja-JP" altLang="en-US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トノベル」 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2100" y="1698292"/>
            <a:ext cx="586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라노벨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ja-JP" altLang="en-US" dirty="0">
                <a:solidFill>
                  <a:schemeClr val="accent5">
                    <a:lumMod val="50000"/>
                  </a:schemeClr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ライトノベ</a:t>
            </a:r>
            <a:r>
              <a:rPr lang="ja-JP" altLang="en-US" dirty="0" smtClean="0">
                <a:solidFill>
                  <a:schemeClr val="accent5">
                    <a:lumMod val="50000"/>
                  </a:schemeClr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ル</a:t>
            </a:r>
            <a:r>
              <a:rPr lang="en-US" altLang="ja-JP" sz="2000" dirty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</a:rPr>
              <a:t> </a:t>
            </a:r>
            <a:r>
              <a:rPr lang="en-US" altLang="ja-JP" sz="2000" dirty="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</a:rPr>
              <a:t>/ Light Novel)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 smtClean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6886" y="2170521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일본 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애니메이션풍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삽화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들어간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작은 판형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소설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일본 애니메이션의 장면을 떠올리게 하는 서술 방식 및 삽화가 특징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ã½ã¼ã ã¢ã¼ã ãªã³ã©ã¤ã³ãï¼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95" y="3348285"/>
            <a:ext cx="1886149" cy="27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53" y="3348284"/>
            <a:ext cx="1903956" cy="27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17" y="3348283"/>
            <a:ext cx="1899997" cy="27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©ãã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22" y="3348283"/>
            <a:ext cx="1904649" cy="270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78045" y="6107232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아트 온라인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51692" y="6107232"/>
            <a:ext cx="2326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(Re :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제로에서 시작하는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이세계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생활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1177" y="6107232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전생했더니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슬라임이었던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건에 대하여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37445" y="6107232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멋진 세계에 축복을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2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59065" y="1700370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전자책 시장 성장</a:t>
            </a:r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718" y="751161"/>
            <a:ext cx="232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ko-KR" altLang="en-US" sz="1400" dirty="0" err="1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웹소설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 err="1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라노벨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 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27508" y="1700370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라노벨</a:t>
            </a:r>
            <a:r>
              <a:rPr lang="ko-KR" altLang="en-US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시장 성장</a:t>
            </a:r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3573558879"/>
              </p:ext>
            </p:extLst>
          </p:nvPr>
        </p:nvGraphicFramePr>
        <p:xfrm>
          <a:off x="599256" y="2338751"/>
          <a:ext cx="5313553" cy="414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899237" y="2175385"/>
            <a:ext cx="4011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일본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임프레스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그룹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전자책 비즈니스 조사 보고서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＂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6744" y="2077141"/>
            <a:ext cx="1247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단위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억엔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3" name="차트 22"/>
          <p:cNvGraphicFramePr/>
          <p:nvPr>
            <p:extLst>
              <p:ext uri="{D42A27DB-BD31-4B8C-83A1-F6EECF244321}">
                <p14:modId xmlns:p14="http://schemas.microsoft.com/office/powerpoint/2010/main" val="2151085121"/>
              </p:ext>
            </p:extLst>
          </p:nvPr>
        </p:nvGraphicFramePr>
        <p:xfrm>
          <a:off x="6209570" y="2316508"/>
          <a:ext cx="5313553" cy="414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610449" y="2077141"/>
            <a:ext cx="1247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단위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억엔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91497" y="2175385"/>
            <a:ext cx="4011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쿨 재팬 마케팅 포털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오타쿠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시장의 철저한 연구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＂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9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2162768" y="2043713"/>
            <a:ext cx="2798877" cy="3318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 flipH="1">
            <a:off x="3816931" y="5411566"/>
            <a:ext cx="148033" cy="148033"/>
          </a:xfrm>
          <a:prstGeom prst="ellipse">
            <a:avLst/>
          </a:prstGeom>
          <a:solidFill>
            <a:srgbClr val="959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7368887" y="2061969"/>
            <a:ext cx="2798877" cy="3318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7718" y="751161"/>
            <a:ext cx="232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ko-KR" altLang="en-US" sz="1400" dirty="0" err="1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웹소설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 err="1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라노벨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 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40" y="4496502"/>
            <a:ext cx="1746716" cy="1746716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540879" y="5138691"/>
            <a:ext cx="1112377" cy="730296"/>
          </a:xfrm>
          <a:prstGeom prst="roundRect">
            <a:avLst>
              <a:gd name="adj" fmla="val 13931"/>
            </a:avLst>
          </a:prstGeom>
          <a:solidFill>
            <a:srgbClr val="C7C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H="1">
            <a:off x="9023050" y="5429822"/>
            <a:ext cx="148033" cy="148033"/>
          </a:xfrm>
          <a:prstGeom prst="ellipse">
            <a:avLst/>
          </a:prstGeom>
          <a:solidFill>
            <a:srgbClr val="959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23425">
            <a:off x="2735829" y="4654710"/>
            <a:ext cx="1468017" cy="146801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079253" y="2457566"/>
            <a:ext cx="3154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dirty="0" err="1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신규작가</a:t>
            </a: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불편함</a:t>
            </a:r>
            <a:endParaRPr lang="en-US" altLang="ko-KR" sz="1600" dirty="0" smtClean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에디터 </a:t>
            </a:r>
            <a:r>
              <a:rPr lang="en-US" altLang="ko-KR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</a:t>
            </a: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동반</a:t>
            </a:r>
            <a:endParaRPr lang="en-US" altLang="ko-KR" sz="1600" dirty="0" smtClean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일러스트레이터 </a:t>
            </a:r>
            <a:r>
              <a:rPr lang="ko-KR" altLang="en-US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</a:t>
            </a:r>
          </a:p>
          <a:p>
            <a:pPr algn="ctr">
              <a:lnSpc>
                <a:spcPct val="250000"/>
              </a:lnSpc>
            </a:pPr>
            <a:endParaRPr lang="ko-KR" altLang="en-US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endParaRPr lang="ko-KR" altLang="en-US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25220" y="2718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437342" y="2718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73141" y="2675538"/>
            <a:ext cx="3393395" cy="218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마이너 장르 특성 상 불편함</a:t>
            </a:r>
            <a:endParaRPr lang="en-US" altLang="ko-KR" sz="1600" dirty="0" smtClean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</a:t>
            </a:r>
            <a:r>
              <a:rPr lang="ko-KR" altLang="en-US" sz="1600" dirty="0" err="1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회차식</a:t>
            </a:r>
            <a:r>
              <a:rPr lang="ko-KR" altLang="en-US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소설 선호 독자 </a:t>
            </a:r>
          </a:p>
          <a:p>
            <a:pPr algn="ctr">
              <a:lnSpc>
                <a:spcPct val="300000"/>
              </a:lnSpc>
            </a:pPr>
            <a:endParaRPr lang="ko-KR" altLang="en-US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376640" y="1792249"/>
            <a:ext cx="1143341" cy="488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  가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31530" y="37540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31530" y="30304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819451" y="1773993"/>
            <a:ext cx="1143341" cy="488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  자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26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7368887" y="2061969"/>
            <a:ext cx="2798877" cy="3318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 flipH="1">
            <a:off x="7489065" y="3357522"/>
            <a:ext cx="2158547" cy="363505"/>
          </a:xfrm>
          <a:prstGeom prst="rightArrow">
            <a:avLst>
              <a:gd name="adj1" fmla="val 50000"/>
              <a:gd name="adj2" fmla="val 83348"/>
            </a:avLst>
          </a:prstGeom>
          <a:solidFill>
            <a:srgbClr val="FFC0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7079253" y="2457566"/>
            <a:ext cx="3154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dirty="0" err="1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신규작가</a:t>
            </a: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불편함</a:t>
            </a:r>
            <a:endParaRPr lang="en-US" altLang="ko-KR" sz="1600" dirty="0" smtClean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에디터 </a:t>
            </a:r>
            <a:r>
              <a:rPr lang="en-US" altLang="ko-KR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</a:t>
            </a: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동반</a:t>
            </a:r>
            <a:endParaRPr lang="en-US" altLang="ko-KR" sz="1600" dirty="0" smtClean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일러스트레이터 </a:t>
            </a:r>
            <a:r>
              <a:rPr lang="ko-KR" altLang="en-US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</a:t>
            </a:r>
          </a:p>
          <a:p>
            <a:pPr algn="ctr">
              <a:lnSpc>
                <a:spcPct val="250000"/>
              </a:lnSpc>
            </a:pPr>
            <a:endParaRPr lang="ko-KR" altLang="en-US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endParaRPr lang="ko-KR" altLang="en-US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40" y="4496502"/>
            <a:ext cx="1746716" cy="1746716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8540879" y="5138691"/>
            <a:ext cx="1112377" cy="730296"/>
          </a:xfrm>
          <a:prstGeom prst="roundRect">
            <a:avLst>
              <a:gd name="adj" fmla="val 13931"/>
            </a:avLst>
          </a:prstGeom>
          <a:solidFill>
            <a:srgbClr val="C7C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 flipH="1">
            <a:off x="9023050" y="5429822"/>
            <a:ext cx="148033" cy="148033"/>
          </a:xfrm>
          <a:prstGeom prst="ellipse">
            <a:avLst/>
          </a:prstGeom>
          <a:solidFill>
            <a:srgbClr val="959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8525220" y="2718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437342" y="2718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376640" y="1792249"/>
            <a:ext cx="1143341" cy="488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  가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 rot="16200000">
            <a:off x="5093143" y="2303296"/>
            <a:ext cx="1455830" cy="721112"/>
          </a:xfrm>
          <a:prstGeom prst="rightArrow">
            <a:avLst>
              <a:gd name="adj1" fmla="val 50000"/>
              <a:gd name="adj2" fmla="val 53572"/>
            </a:avLst>
          </a:prstGeom>
          <a:solidFill>
            <a:srgbClr val="2B9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998419" y="2815584"/>
            <a:ext cx="992494" cy="2722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2162768" y="2043713"/>
            <a:ext cx="2798877" cy="3318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 flipH="1">
            <a:off x="3816931" y="5411566"/>
            <a:ext cx="148033" cy="148033"/>
          </a:xfrm>
          <a:prstGeom prst="ellipse">
            <a:avLst/>
          </a:prstGeom>
          <a:solidFill>
            <a:srgbClr val="959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7718" y="751161"/>
            <a:ext cx="232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서비스 분석 및 파악 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23425">
            <a:off x="2735829" y="4654710"/>
            <a:ext cx="1468017" cy="146801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73141" y="2675538"/>
            <a:ext cx="3393395" cy="218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마이너 장르 특성 상 불편함</a:t>
            </a:r>
            <a:endParaRPr lang="en-US" altLang="ko-KR" sz="1600" dirty="0" smtClean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</a:t>
            </a:r>
            <a:r>
              <a:rPr lang="ko-KR" altLang="en-US" sz="1600" dirty="0" err="1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회차식</a:t>
            </a:r>
            <a:r>
              <a:rPr lang="ko-KR" altLang="en-US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소설 선호 독자 </a:t>
            </a:r>
          </a:p>
          <a:p>
            <a:pPr algn="ctr">
              <a:lnSpc>
                <a:spcPct val="300000"/>
              </a:lnSpc>
            </a:pPr>
            <a:endParaRPr lang="ko-KR" altLang="en-US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31530" y="37540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31530" y="30304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819451" y="1773993"/>
            <a:ext cx="1143341" cy="488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  자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871283" y="2906106"/>
            <a:ext cx="1246767" cy="1332196"/>
            <a:chOff x="3042017" y="2309421"/>
            <a:chExt cx="2331720" cy="2491489"/>
          </a:xfrm>
        </p:grpSpPr>
        <p:sp>
          <p:nvSpPr>
            <p:cNvPr id="54" name="직사각형 53"/>
            <p:cNvSpPr/>
            <p:nvPr/>
          </p:nvSpPr>
          <p:spPr>
            <a:xfrm>
              <a:off x="3398633" y="2309421"/>
              <a:ext cx="1728216" cy="71032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이등변 삼각형 54"/>
            <p:cNvSpPr/>
            <p:nvPr/>
          </p:nvSpPr>
          <p:spPr>
            <a:xfrm>
              <a:off x="3896981" y="2309421"/>
              <a:ext cx="621792" cy="2448305"/>
            </a:xfrm>
            <a:prstGeom prst="triangle">
              <a:avLst/>
            </a:prstGeom>
            <a:solidFill>
              <a:srgbClr val="AFB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3042017" y="2669466"/>
              <a:ext cx="2331720" cy="1728216"/>
            </a:xfrm>
            <a:prstGeom prst="roundRect">
              <a:avLst>
                <a:gd name="adj" fmla="val 4167"/>
              </a:avLst>
            </a:prstGeom>
            <a:solidFill>
              <a:srgbClr val="46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3160890" y="2777807"/>
              <a:ext cx="2093975" cy="121753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3042017" y="4103686"/>
              <a:ext cx="2331720" cy="293995"/>
            </a:xfrm>
            <a:prstGeom prst="roundRect">
              <a:avLst>
                <a:gd name="adj" fmla="val 7277"/>
              </a:avLst>
            </a:prstGeom>
            <a:solidFill>
              <a:srgbClr val="C7C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4153013" y="4203371"/>
              <a:ext cx="109728" cy="109728"/>
            </a:xfrm>
            <a:prstGeom prst="ellipse">
              <a:avLst/>
            </a:prstGeom>
            <a:solidFill>
              <a:srgbClr val="959C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042017" y="4073071"/>
              <a:ext cx="2331720" cy="45719"/>
            </a:xfrm>
            <a:prstGeom prst="rect">
              <a:avLst/>
            </a:prstGeom>
            <a:solidFill>
              <a:srgbClr val="46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3847070" y="4714543"/>
              <a:ext cx="721614" cy="86367"/>
            </a:xfrm>
            <a:prstGeom prst="roundRect">
              <a:avLst>
                <a:gd name="adj" fmla="val 50000"/>
              </a:avLst>
            </a:prstGeom>
            <a:solidFill>
              <a:srgbClr val="C7C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71" y="2689644"/>
            <a:ext cx="470150" cy="47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439" y="2534230"/>
            <a:ext cx="587201" cy="58720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230794" y="3056899"/>
            <a:ext cx="534966" cy="744703"/>
            <a:chOff x="5374081" y="2200765"/>
            <a:chExt cx="1520164" cy="2116157"/>
          </a:xfrm>
        </p:grpSpPr>
        <p:sp>
          <p:nvSpPr>
            <p:cNvPr id="46" name="직사각형 45"/>
            <p:cNvSpPr/>
            <p:nvPr/>
          </p:nvSpPr>
          <p:spPr>
            <a:xfrm>
              <a:off x="5374081" y="2258615"/>
              <a:ext cx="1520164" cy="2058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07431" y="2200765"/>
              <a:ext cx="859510" cy="131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506770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T</a:t>
              </a:r>
              <a:endParaRPr lang="ko-KR" altLang="en-US" sz="2400" dirty="0">
                <a:solidFill>
                  <a:srgbClr val="506770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035" y="3327177"/>
              <a:ext cx="919306" cy="65939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537">
            <a:off x="6473187" y="3225221"/>
            <a:ext cx="456154" cy="45615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r="77151"/>
          <a:stretch/>
        </p:blipFill>
        <p:spPr>
          <a:xfrm>
            <a:off x="5978282" y="2570262"/>
            <a:ext cx="137838" cy="60818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022" y="1976321"/>
            <a:ext cx="587201" cy="5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5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7368887" y="2061969"/>
            <a:ext cx="2798877" cy="3318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 flipH="1">
            <a:off x="7489065" y="3357522"/>
            <a:ext cx="2158547" cy="363505"/>
          </a:xfrm>
          <a:prstGeom prst="rightArrow">
            <a:avLst>
              <a:gd name="adj1" fmla="val 50000"/>
              <a:gd name="adj2" fmla="val 83348"/>
            </a:avLst>
          </a:prstGeom>
          <a:solidFill>
            <a:srgbClr val="FFC0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7079253" y="2457566"/>
            <a:ext cx="3154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dirty="0" err="1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신규작가</a:t>
            </a: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불편함</a:t>
            </a:r>
            <a:endParaRPr lang="en-US" altLang="ko-KR" sz="1600" dirty="0" smtClean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에디터 </a:t>
            </a:r>
            <a:r>
              <a:rPr lang="en-US" altLang="ko-KR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</a:t>
            </a: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동반</a:t>
            </a:r>
            <a:endParaRPr lang="en-US" altLang="ko-KR" sz="1600" dirty="0" smtClean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일러스트레이터 </a:t>
            </a:r>
            <a:r>
              <a:rPr lang="ko-KR" altLang="en-US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</a:t>
            </a:r>
          </a:p>
          <a:p>
            <a:pPr algn="ctr">
              <a:lnSpc>
                <a:spcPct val="250000"/>
              </a:lnSpc>
            </a:pPr>
            <a:endParaRPr lang="ko-KR" altLang="en-US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endParaRPr lang="ko-KR" altLang="en-US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40" y="4496502"/>
            <a:ext cx="1746716" cy="1746716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8540879" y="5138691"/>
            <a:ext cx="1112377" cy="730296"/>
          </a:xfrm>
          <a:prstGeom prst="roundRect">
            <a:avLst>
              <a:gd name="adj" fmla="val 13931"/>
            </a:avLst>
          </a:prstGeom>
          <a:solidFill>
            <a:srgbClr val="C7C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 flipH="1">
            <a:off x="9023050" y="5429822"/>
            <a:ext cx="148033" cy="148033"/>
          </a:xfrm>
          <a:prstGeom prst="ellipse">
            <a:avLst/>
          </a:prstGeom>
          <a:solidFill>
            <a:srgbClr val="959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8525220" y="2718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437342" y="27184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376640" y="1792249"/>
            <a:ext cx="1143341" cy="488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  가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 rot="16200000">
            <a:off x="5093143" y="2303296"/>
            <a:ext cx="1455830" cy="721112"/>
          </a:xfrm>
          <a:prstGeom prst="rightArrow">
            <a:avLst>
              <a:gd name="adj1" fmla="val 50000"/>
              <a:gd name="adj2" fmla="val 53572"/>
            </a:avLst>
          </a:prstGeom>
          <a:solidFill>
            <a:srgbClr val="2B9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998419" y="2815584"/>
            <a:ext cx="992494" cy="2722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2162768" y="2043713"/>
            <a:ext cx="2798877" cy="3318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 flipH="1">
            <a:off x="3816931" y="5411566"/>
            <a:ext cx="148033" cy="148033"/>
          </a:xfrm>
          <a:prstGeom prst="ellipse">
            <a:avLst/>
          </a:prstGeom>
          <a:solidFill>
            <a:srgbClr val="959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7718" y="751161"/>
            <a:ext cx="232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서비스 분석 및 파악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23425">
            <a:off x="2735829" y="4654710"/>
            <a:ext cx="1468017" cy="146801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73141" y="2675538"/>
            <a:ext cx="3393395" cy="218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마이너 장르 특성 상 불편함</a:t>
            </a:r>
            <a:endParaRPr lang="en-US" altLang="ko-KR" sz="1600" dirty="0" smtClean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sz="1600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</a:t>
            </a:r>
            <a:r>
              <a:rPr lang="ko-KR" altLang="en-US" sz="1600" dirty="0" err="1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회차식</a:t>
            </a:r>
            <a:r>
              <a:rPr lang="ko-KR" altLang="en-US" sz="16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소설 선호 독자 </a:t>
            </a:r>
          </a:p>
          <a:p>
            <a:pPr algn="ctr">
              <a:lnSpc>
                <a:spcPct val="300000"/>
              </a:lnSpc>
            </a:pPr>
            <a:endParaRPr lang="ko-KR" altLang="en-US" sz="16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31530" y="37540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31530" y="30304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819451" y="1773993"/>
            <a:ext cx="1143341" cy="488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  자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871283" y="2906106"/>
            <a:ext cx="1246767" cy="1332196"/>
            <a:chOff x="3042017" y="2309421"/>
            <a:chExt cx="2331720" cy="2491489"/>
          </a:xfrm>
        </p:grpSpPr>
        <p:sp>
          <p:nvSpPr>
            <p:cNvPr id="54" name="직사각형 53"/>
            <p:cNvSpPr/>
            <p:nvPr/>
          </p:nvSpPr>
          <p:spPr>
            <a:xfrm>
              <a:off x="3398633" y="2309421"/>
              <a:ext cx="1728216" cy="71032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이등변 삼각형 54"/>
            <p:cNvSpPr/>
            <p:nvPr/>
          </p:nvSpPr>
          <p:spPr>
            <a:xfrm>
              <a:off x="3896981" y="2309421"/>
              <a:ext cx="621792" cy="2448305"/>
            </a:xfrm>
            <a:prstGeom prst="triangle">
              <a:avLst/>
            </a:prstGeom>
            <a:solidFill>
              <a:srgbClr val="AFB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3042017" y="2669466"/>
              <a:ext cx="2331720" cy="1728216"/>
            </a:xfrm>
            <a:prstGeom prst="roundRect">
              <a:avLst>
                <a:gd name="adj" fmla="val 4167"/>
              </a:avLst>
            </a:prstGeom>
            <a:solidFill>
              <a:srgbClr val="46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3160890" y="2777807"/>
              <a:ext cx="2093975" cy="121753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3042017" y="4103686"/>
              <a:ext cx="2331720" cy="293995"/>
            </a:xfrm>
            <a:prstGeom prst="roundRect">
              <a:avLst>
                <a:gd name="adj" fmla="val 7277"/>
              </a:avLst>
            </a:prstGeom>
            <a:solidFill>
              <a:srgbClr val="C7C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4153013" y="4203371"/>
              <a:ext cx="109728" cy="109728"/>
            </a:xfrm>
            <a:prstGeom prst="ellipse">
              <a:avLst/>
            </a:prstGeom>
            <a:solidFill>
              <a:srgbClr val="959C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042017" y="4073071"/>
              <a:ext cx="2331720" cy="45719"/>
            </a:xfrm>
            <a:prstGeom prst="rect">
              <a:avLst/>
            </a:prstGeom>
            <a:solidFill>
              <a:srgbClr val="46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3847070" y="4714543"/>
              <a:ext cx="721614" cy="86367"/>
            </a:xfrm>
            <a:prstGeom prst="roundRect">
              <a:avLst>
                <a:gd name="adj" fmla="val 50000"/>
              </a:avLst>
            </a:prstGeom>
            <a:solidFill>
              <a:srgbClr val="C7C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71" y="2689644"/>
            <a:ext cx="470150" cy="47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439" y="2534230"/>
            <a:ext cx="587201" cy="58720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230794" y="3056899"/>
            <a:ext cx="534966" cy="744703"/>
            <a:chOff x="5374081" y="2200765"/>
            <a:chExt cx="1520164" cy="2116157"/>
          </a:xfrm>
        </p:grpSpPr>
        <p:sp>
          <p:nvSpPr>
            <p:cNvPr id="46" name="직사각형 45"/>
            <p:cNvSpPr/>
            <p:nvPr/>
          </p:nvSpPr>
          <p:spPr>
            <a:xfrm>
              <a:off x="5374081" y="2258615"/>
              <a:ext cx="1520164" cy="2058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07431" y="2200765"/>
              <a:ext cx="859510" cy="131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506770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T</a:t>
              </a:r>
              <a:endParaRPr lang="ko-KR" altLang="en-US" sz="2400" dirty="0">
                <a:solidFill>
                  <a:srgbClr val="506770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035" y="3327177"/>
              <a:ext cx="919306" cy="65939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537">
            <a:off x="6473187" y="3225221"/>
            <a:ext cx="456154" cy="45615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r="77151"/>
          <a:stretch/>
        </p:blipFill>
        <p:spPr>
          <a:xfrm>
            <a:off x="5978282" y="2570262"/>
            <a:ext cx="137838" cy="60818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022" y="1976321"/>
            <a:ext cx="587201" cy="58720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-1" y="1201175"/>
            <a:ext cx="12192001" cy="5656825"/>
          </a:xfrm>
          <a:prstGeom prst="rect">
            <a:avLst/>
          </a:prstGeom>
          <a:solidFill>
            <a:srgbClr val="FFFFF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 rot="20685652">
            <a:off x="3288686" y="2827169"/>
            <a:ext cx="5649026" cy="3046988"/>
            <a:chOff x="3629130" y="2652291"/>
            <a:chExt cx="5649026" cy="3046988"/>
          </a:xfrm>
        </p:grpSpPr>
        <p:sp>
          <p:nvSpPr>
            <p:cNvPr id="76" name="TextBox 75"/>
            <p:cNvSpPr txBox="1"/>
            <p:nvPr/>
          </p:nvSpPr>
          <p:spPr>
            <a:xfrm>
              <a:off x="3629130" y="2652291"/>
              <a:ext cx="5649026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600" dirty="0" smtClean="0">
                  <a:solidFill>
                    <a:srgbClr val="45B4E6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重</a:t>
              </a:r>
              <a:r>
                <a:rPr lang="ko-KR" altLang="en-US" sz="9600" dirty="0" smtClean="0">
                  <a:solidFill>
                    <a:srgbClr val="36A2E5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版</a:t>
              </a:r>
              <a:r>
                <a:rPr lang="ko-KR" altLang="en-US" sz="9600" dirty="0" smtClean="0">
                  <a:solidFill>
                    <a:srgbClr val="2B94E5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出</a:t>
              </a:r>
              <a:r>
                <a:rPr lang="ko-KR" altLang="en-US" sz="9600" dirty="0" smtClean="0">
                  <a:solidFill>
                    <a:srgbClr val="1E84E4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來</a:t>
              </a:r>
              <a:r>
                <a:rPr lang="ja-JP" altLang="en-US" sz="9600" dirty="0" smtClean="0">
                  <a:solidFill>
                    <a:srgbClr val="F9F9F9"/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来</a:t>
              </a:r>
              <a:endParaRPr lang="ko-KR" altLang="en-US" sz="9600" dirty="0">
                <a:solidFill>
                  <a:srgbClr val="F9F9F9"/>
                </a:solidFill>
                <a:latin typeface="UD Digi Kyokasho NK-B" panose="02020700000000000000" pitchFamily="18" charset="-128"/>
                <a:ea typeface="Adobe 고딕 Std B" panose="020B0800000000000000" pitchFamily="34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 rot="1760993">
              <a:off x="8547942" y="3181392"/>
              <a:ext cx="473545" cy="3799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 rot="2767540">
              <a:off x="7686765" y="3230301"/>
              <a:ext cx="320897" cy="276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 rot="2583050">
              <a:off x="7867764" y="3060941"/>
              <a:ext cx="293209" cy="982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7777276" y="3328287"/>
              <a:ext cx="1018992" cy="117834"/>
            </a:xfrm>
            <a:prstGeom prst="rect">
              <a:avLst/>
            </a:prstGeom>
            <a:solidFill>
              <a:srgbClr val="1E8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 rot="2886920">
              <a:off x="8477739" y="3107940"/>
              <a:ext cx="293209" cy="982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 rot="7311313">
              <a:off x="7770744" y="3062934"/>
              <a:ext cx="293209" cy="982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 rot="7437201">
              <a:off x="8353213" y="3038730"/>
              <a:ext cx="273153" cy="947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765721" y="2946353"/>
              <a:ext cx="1018993" cy="122245"/>
            </a:xfrm>
            <a:prstGeom prst="rect">
              <a:avLst/>
            </a:prstGeom>
            <a:solidFill>
              <a:srgbClr val="1E8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타원 47"/>
          <p:cNvSpPr/>
          <p:nvPr/>
        </p:nvSpPr>
        <p:spPr>
          <a:xfrm>
            <a:off x="8460357" y="2093058"/>
            <a:ext cx="1531460" cy="15314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6088775" y="1145482"/>
            <a:ext cx="146" cy="57008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7718" y="751161"/>
            <a:ext cx="232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서비스 문제점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29340" y="4928959"/>
            <a:ext cx="1531460" cy="1531460"/>
          </a:xfrm>
          <a:prstGeom prst="ellipse">
            <a:avLst/>
          </a:prstGeom>
          <a:solidFill>
            <a:srgbClr val="97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ebook.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902" y="4975168"/>
            <a:ext cx="1358739" cy="13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연결선 36"/>
          <p:cNvCxnSpPr/>
          <p:nvPr/>
        </p:nvCxnSpPr>
        <p:spPr>
          <a:xfrm>
            <a:off x="-146" y="3995928"/>
            <a:ext cx="121920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28642" y="4388044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ebook</a:t>
            </a:r>
            <a:r>
              <a:rPr lang="en-US" altLang="ko-KR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변환 및 출간의 어려움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64510" y="1575400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일러스트를 찾는데 시간 </a:t>
            </a:r>
            <a:r>
              <a:rPr lang="en-US" altLang="ko-KR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수고</a:t>
            </a:r>
            <a:endParaRPr lang="ko-KR" altLang="en-US" dirty="0">
              <a:solidFill>
                <a:srgbClr val="464655"/>
              </a:solidFill>
              <a:latin typeface="UD Digi Kyokasho NK-B" panose="02020700000000000000" pitchFamily="18" charset="-128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7672" y="1575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64655"/>
                </a:solidFill>
                <a:latin typeface="UD Digi Kyokasho NK-R" panose="02020400000000000000" pitchFamily="18" charset="-128"/>
                <a:ea typeface="나눔스퀘어 Bold" panose="020B0600000101010101" pitchFamily="50" charset="-127"/>
              </a:rPr>
              <a:t>多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89" y="2140351"/>
            <a:ext cx="1481352" cy="148135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877599" y="1575400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</a:t>
            </a:r>
            <a:r>
              <a:rPr lang="en-US" altLang="ko-KR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삽화 파일 관리가 불편함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91" y="2116315"/>
            <a:ext cx="754330" cy="754330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8477483" y="4928959"/>
            <a:ext cx="1531460" cy="15314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8814473" y="4912193"/>
            <a:ext cx="1043669" cy="1341493"/>
            <a:chOff x="8344171" y="4894174"/>
            <a:chExt cx="1362456" cy="1751250"/>
          </a:xfrm>
        </p:grpSpPr>
        <p:sp>
          <p:nvSpPr>
            <p:cNvPr id="32" name="직사각형 31"/>
            <p:cNvSpPr/>
            <p:nvPr/>
          </p:nvSpPr>
          <p:spPr>
            <a:xfrm>
              <a:off x="8344171" y="5002683"/>
              <a:ext cx="1362456" cy="16427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07152" y="4894174"/>
              <a:ext cx="593432" cy="769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igh Tower Text" panose="02040502050506030303" pitchFamily="18" charset="0"/>
                </a:rPr>
                <a:t>T</a:t>
              </a:r>
              <a:endPara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665" y="5772124"/>
              <a:ext cx="766929" cy="673477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7984198" y="4388044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퀄리티 상승이 한정적</a:t>
            </a:r>
            <a:endParaRPr lang="ko-KR" altLang="en-US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2101581"/>
            <a:ext cx="754330" cy="75433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3" y="2817666"/>
            <a:ext cx="754330" cy="75433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727" y="2841633"/>
            <a:ext cx="754330" cy="75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4" grpId="0" animBg="1"/>
      <p:bldP spid="38" grpId="0"/>
      <p:bldP spid="39" grpId="0"/>
      <p:bldP spid="40" grpId="0"/>
      <p:bldP spid="47" grpId="0"/>
      <p:bldP spid="30" grpId="0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타원 54"/>
          <p:cNvSpPr/>
          <p:nvPr/>
        </p:nvSpPr>
        <p:spPr>
          <a:xfrm>
            <a:off x="8460357" y="2093058"/>
            <a:ext cx="1531460" cy="15314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91" y="2116315"/>
            <a:ext cx="754330" cy="75433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2101581"/>
            <a:ext cx="754330" cy="75433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3" y="2817666"/>
            <a:ext cx="754330" cy="75433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727" y="2841633"/>
            <a:ext cx="754330" cy="754330"/>
          </a:xfrm>
          <a:prstGeom prst="rect">
            <a:avLst/>
          </a:prstGeom>
        </p:spPr>
      </p:pic>
      <p:cxnSp>
        <p:nvCxnSpPr>
          <p:cNvPr id="56" name="직선 연결선 55"/>
          <p:cNvCxnSpPr/>
          <p:nvPr/>
        </p:nvCxnSpPr>
        <p:spPr>
          <a:xfrm flipH="1">
            <a:off x="6088775" y="1145482"/>
            <a:ext cx="146" cy="57008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36A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서비스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7718" y="751161"/>
            <a:ext cx="232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서비스는 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29340" y="4928959"/>
            <a:ext cx="1531460" cy="1531460"/>
          </a:xfrm>
          <a:prstGeom prst="ellipse">
            <a:avLst/>
          </a:prstGeom>
          <a:solidFill>
            <a:srgbClr val="97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ebook.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902" y="4975168"/>
            <a:ext cx="1358739" cy="13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연결선 36"/>
          <p:cNvCxnSpPr/>
          <p:nvPr/>
        </p:nvCxnSpPr>
        <p:spPr>
          <a:xfrm>
            <a:off x="-146" y="3995928"/>
            <a:ext cx="121920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28642" y="4388044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ebook</a:t>
            </a:r>
            <a:r>
              <a:rPr lang="en-US" altLang="ko-KR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변환 및 출간의 어려움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64510" y="1575400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일러스트를 찾는데 시간 </a:t>
            </a:r>
            <a:r>
              <a:rPr lang="en-US" altLang="ko-KR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수고</a:t>
            </a:r>
            <a:endParaRPr lang="ko-KR" altLang="en-US" dirty="0">
              <a:solidFill>
                <a:srgbClr val="464655"/>
              </a:solidFill>
              <a:latin typeface="UD Digi Kyokasho NK-B" panose="02020700000000000000" pitchFamily="18" charset="-128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7672" y="1575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64655"/>
                </a:solidFill>
                <a:latin typeface="UD Digi Kyokasho NK-R" panose="02020400000000000000" pitchFamily="18" charset="-128"/>
                <a:ea typeface="나눔스퀘어 Bold" panose="020B0600000101010101" pitchFamily="50" charset="-127"/>
              </a:rPr>
              <a:t>多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89" y="2140351"/>
            <a:ext cx="1481352" cy="148135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877599" y="1575400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</a:t>
            </a:r>
            <a:r>
              <a:rPr lang="en-US" altLang="ko-KR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삽화 파일 관리가 불편함</a:t>
            </a:r>
          </a:p>
        </p:txBody>
      </p:sp>
      <p:sp>
        <p:nvSpPr>
          <p:cNvPr id="48" name="타원 47"/>
          <p:cNvSpPr/>
          <p:nvPr/>
        </p:nvSpPr>
        <p:spPr>
          <a:xfrm>
            <a:off x="8460357" y="2093058"/>
            <a:ext cx="1531460" cy="15314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524" y="2339921"/>
            <a:ext cx="1263892" cy="1263892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8477483" y="4928959"/>
            <a:ext cx="1531460" cy="15314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8814473" y="4912193"/>
            <a:ext cx="1043669" cy="1341493"/>
            <a:chOff x="8344171" y="4894174"/>
            <a:chExt cx="1362456" cy="1751250"/>
          </a:xfrm>
        </p:grpSpPr>
        <p:sp>
          <p:nvSpPr>
            <p:cNvPr id="32" name="직사각형 31"/>
            <p:cNvSpPr/>
            <p:nvPr/>
          </p:nvSpPr>
          <p:spPr>
            <a:xfrm>
              <a:off x="8344171" y="5002683"/>
              <a:ext cx="1362456" cy="16427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07152" y="4894174"/>
              <a:ext cx="593432" cy="769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igh Tower Text" panose="02040502050506030303" pitchFamily="18" charset="0"/>
                </a:rPr>
                <a:t>T</a:t>
              </a:r>
              <a:endPara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665" y="5772124"/>
              <a:ext cx="766929" cy="673477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7984198" y="4388044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퀄리티 상승이 한정적</a:t>
            </a:r>
            <a:endParaRPr lang="ko-KR" altLang="en-US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93334" y="1686641"/>
            <a:ext cx="4191207" cy="231855"/>
          </a:xfrm>
          <a:prstGeom prst="rect">
            <a:avLst/>
          </a:prstGeom>
          <a:solidFill>
            <a:schemeClr val="accent4">
              <a:alpha val="5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124327" y="1563249"/>
            <a:ext cx="442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64655"/>
                </a:solidFill>
                <a:latin typeface="UD Digi Kyokasho NK-B" panose="02020700000000000000" pitchFamily="18" charset="-128"/>
                <a:ea typeface="나눔스퀘어 Bold" panose="020B0600000101010101" pitchFamily="50" charset="-127"/>
              </a:rPr>
              <a:t>편리한 일러스트</a:t>
            </a:r>
            <a:r>
              <a:rPr lang="en-US" altLang="ko-KR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서치</a:t>
            </a:r>
            <a:r>
              <a:rPr lang="ko-KR" altLang="en-US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일러스트레이터 매칭 </a:t>
            </a:r>
            <a:endParaRPr lang="ko-KR" altLang="en-US" dirty="0">
              <a:solidFill>
                <a:srgbClr val="464655"/>
              </a:solidFill>
              <a:latin typeface="UD Digi Kyokasho NK-B" panose="02020700000000000000" pitchFamily="18" charset="-128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091565" y="1693937"/>
            <a:ext cx="2403222" cy="211360"/>
          </a:xfrm>
          <a:prstGeom prst="rect">
            <a:avLst/>
          </a:prstGeom>
          <a:solidFill>
            <a:schemeClr val="accent4">
              <a:alpha val="5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62711" y="1570657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</a:t>
            </a:r>
            <a:r>
              <a:rPr lang="en-US" altLang="ko-KR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삽화 파일 관리 용이</a:t>
            </a:r>
            <a:endParaRPr lang="ko-KR" altLang="en-US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32298" y="4470776"/>
            <a:ext cx="3611910" cy="232777"/>
          </a:xfrm>
          <a:prstGeom prst="rect">
            <a:avLst/>
          </a:prstGeom>
          <a:solidFill>
            <a:schemeClr val="accent4">
              <a:alpha val="5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198818" y="4351857"/>
            <a:ext cx="372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누구나 손 쉽게 </a:t>
            </a:r>
            <a:r>
              <a:rPr lang="en-US" altLang="ko-KR" dirty="0" err="1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ebook</a:t>
            </a:r>
            <a:r>
              <a:rPr lang="en-US" altLang="ko-KR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변환 가능</a:t>
            </a:r>
            <a:endParaRPr lang="ko-KR" altLang="en-US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984198" y="4493173"/>
            <a:ext cx="2608103" cy="241569"/>
          </a:xfrm>
          <a:prstGeom prst="rect">
            <a:avLst/>
          </a:prstGeom>
          <a:solidFill>
            <a:schemeClr val="accent4">
              <a:alpha val="5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7984198" y="43654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협업으로 인한 퀄리티 상승</a:t>
            </a:r>
            <a:endParaRPr lang="ko-KR" altLang="en-US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13" y="2151415"/>
            <a:ext cx="1337573" cy="1337573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91" y="2227012"/>
            <a:ext cx="1261976" cy="126197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78" y="2063651"/>
            <a:ext cx="593056" cy="59305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41" y="4960924"/>
            <a:ext cx="1368898" cy="13688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83" y="4822341"/>
            <a:ext cx="1536325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9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4" grpId="0" animBg="1"/>
      <p:bldP spid="38" grpId="0"/>
      <p:bldP spid="39" grpId="0"/>
      <p:bldP spid="40" grpId="0"/>
      <p:bldP spid="47" grpId="0"/>
      <p:bldP spid="48" grpId="0" animBg="1"/>
      <p:bldP spid="30" grpId="0" animBg="1"/>
      <p:bldP spid="42" grpId="0"/>
      <p:bldP spid="25" grpId="0" animBg="1"/>
      <p:bldP spid="28" grpId="0"/>
      <p:bldP spid="43" grpId="0" animBg="1"/>
      <p:bldP spid="44" grpId="0"/>
      <p:bldP spid="45" grpId="0" animBg="1"/>
      <p:bldP spid="46" grpId="0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11796</TotalTime>
  <Words>914</Words>
  <Application>Microsoft Office PowerPoint</Application>
  <PresentationFormat>와이드스크린</PresentationFormat>
  <Paragraphs>240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4" baseType="lpstr">
      <vt:lpstr>휴먼엑스포</vt:lpstr>
      <vt:lpstr>High Tower Text</vt:lpstr>
      <vt:lpstr>맑은 고딕</vt:lpstr>
      <vt:lpstr>Kozuka Gothic Pro B</vt:lpstr>
      <vt:lpstr>Adobe 고딕 Std B</vt:lpstr>
      <vt:lpstr>Adobe Heiti Std R</vt:lpstr>
      <vt:lpstr>Adobe Hebrew</vt:lpstr>
      <vt:lpstr>Arial</vt:lpstr>
      <vt:lpstr>나눔스퀘어 ExtraBold</vt:lpstr>
      <vt:lpstr>UD Digi Kyokasho NK-B</vt:lpstr>
      <vt:lpstr>KoPub돋움체 Bold</vt:lpstr>
      <vt:lpstr>游ゴシック</vt:lpstr>
      <vt:lpstr>THE샤베트</vt:lpstr>
      <vt:lpstr>UD Digi Kyokasho NK-R</vt:lpstr>
      <vt:lpstr>나눔스퀘어 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kim eunchae</cp:lastModifiedBy>
  <cp:revision>612</cp:revision>
  <dcterms:created xsi:type="dcterms:W3CDTF">2017-11-01T08:16:26Z</dcterms:created>
  <dcterms:modified xsi:type="dcterms:W3CDTF">2019-05-14T10:52:52Z</dcterms:modified>
</cp:coreProperties>
</file>